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89D"/>
    <a:srgbClr val="414242"/>
    <a:srgbClr val="EFEFF1"/>
    <a:srgbClr val="C0C0C0"/>
    <a:srgbClr val="EFC34C"/>
    <a:srgbClr val="666666"/>
    <a:srgbClr val="1B7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/>
    <p:restoredTop sz="62585" autoAdjust="0"/>
  </p:normalViewPr>
  <p:slideViewPr>
    <p:cSldViewPr snapToGrid="0" snapToObjects="1">
      <p:cViewPr>
        <p:scale>
          <a:sx n="64" d="100"/>
          <a:sy n="64" d="100"/>
        </p:scale>
        <p:origin x="2200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5A81-0096-734D-B69C-BAD33BFEEF37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239FC-9A1A-6242-96E6-F7F2E8342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318CC-9791-B141-9331-1476B533624F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53D19-C0F2-144E-A415-4EE4EFF8F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4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3D19-C0F2-144E-A415-4EE4EFF8F9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2" y="0"/>
            <a:ext cx="5299364" cy="6858000"/>
          </a:xfrm>
          <a:prstGeom prst="rect">
            <a:avLst/>
          </a:prstGeom>
        </p:spPr>
      </p:pic>
      <p:pic>
        <p:nvPicPr>
          <p:cNvPr id="18" name="Picture 17" descr="Blue Twitter Circle Ic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8526" y="6245056"/>
            <a:ext cx="365125" cy="36512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489746" y="6275137"/>
            <a:ext cx="5208901" cy="68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600" b="1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42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www.secoora.org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2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twitter_circle_grey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49" y="6335458"/>
            <a:ext cx="280346" cy="280346"/>
          </a:xfrm>
          <a:prstGeom prst="rect">
            <a:avLst/>
          </a:prstGeom>
        </p:spPr>
      </p:pic>
      <p:pic>
        <p:nvPicPr>
          <p:cNvPr id="12" name="Picture 11" descr="facebook_circle_grey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49" y="6348158"/>
            <a:ext cx="274677" cy="274677"/>
          </a:xfrm>
          <a:prstGeom prst="rect">
            <a:avLst/>
          </a:prstGeom>
        </p:spPr>
      </p:pic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3748145" y="2882900"/>
            <a:ext cx="5207000" cy="5715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414242"/>
                </a:solidFill>
              </a:defRPr>
            </a:lvl1pPr>
            <a:lvl2pPr marL="457200" indent="0">
              <a:buNone/>
              <a:defRPr sz="3200" b="1">
                <a:solidFill>
                  <a:srgbClr val="414242"/>
                </a:solidFill>
              </a:defRPr>
            </a:lvl2pPr>
            <a:lvl3pPr marL="914400" indent="0">
              <a:buNone/>
              <a:defRPr sz="3200" b="1">
                <a:solidFill>
                  <a:srgbClr val="414242"/>
                </a:solidFill>
              </a:defRPr>
            </a:lvl3pPr>
            <a:lvl4pPr marL="1371600" indent="0">
              <a:buNone/>
              <a:defRPr sz="3200" b="1">
                <a:solidFill>
                  <a:srgbClr val="414242"/>
                </a:solidFill>
              </a:defRPr>
            </a:lvl4pPr>
            <a:lvl5pPr marL="1828800" indent="0">
              <a:buNone/>
              <a:defRPr sz="3200" b="1">
                <a:solidFill>
                  <a:srgbClr val="41424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3725863" y="3556000"/>
            <a:ext cx="5229225" cy="5715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414242"/>
                </a:solidFill>
              </a:defRPr>
            </a:lvl1pPr>
            <a:lvl2pPr marL="457200" indent="0" algn="ctr">
              <a:buNone/>
              <a:defRPr sz="2000">
                <a:solidFill>
                  <a:srgbClr val="414242"/>
                </a:solidFill>
              </a:defRPr>
            </a:lvl2pPr>
            <a:lvl3pPr marL="914400" indent="0" algn="ctr">
              <a:buNone/>
              <a:defRPr sz="2000">
                <a:solidFill>
                  <a:srgbClr val="414242"/>
                </a:solidFill>
              </a:defRPr>
            </a:lvl3pPr>
            <a:lvl4pPr marL="1371600" indent="0" algn="ctr">
              <a:buNone/>
              <a:defRPr sz="2000">
                <a:solidFill>
                  <a:srgbClr val="414242"/>
                </a:solidFill>
              </a:defRPr>
            </a:lvl4pPr>
            <a:lvl5pPr marL="1828800" indent="0" algn="ctr">
              <a:buNone/>
              <a:defRPr sz="2000">
                <a:solidFill>
                  <a:srgbClr val="4142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2" y="6052567"/>
            <a:ext cx="1350043" cy="591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E5941-13DE-D446-97AE-26A04AB3AA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87288" y="291291"/>
            <a:ext cx="1004592" cy="1236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18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3266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cs typeface="Verdana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cs typeface="Verdana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cs typeface="Verdana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cs typeface="Verdana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1" y="6203747"/>
            <a:ext cx="1062129" cy="46510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457200" y="6079229"/>
            <a:ext cx="8229600" cy="18288"/>
          </a:xfrm>
          <a:prstGeom prst="rect">
            <a:avLst/>
          </a:prstGeom>
          <a:solidFill>
            <a:srgbClr val="1B7A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443845" y="6202161"/>
            <a:ext cx="5208901" cy="68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600" b="1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42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www.secoora.org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2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48" y="6222795"/>
            <a:ext cx="330200" cy="330200"/>
          </a:xfrm>
          <a:prstGeom prst="rect">
            <a:avLst/>
          </a:prstGeom>
        </p:spPr>
      </p:pic>
      <p:pic>
        <p:nvPicPr>
          <p:cNvPr id="14" name="Picture 13" descr="facebook_circle_grey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48" y="6216445"/>
            <a:ext cx="330200" cy="330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9800" y="6583108"/>
            <a:ext cx="406400" cy="293706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lnSpc>
                <a:spcPct val="50000"/>
              </a:lnSpc>
              <a:defRPr sz="1100">
                <a:solidFill>
                  <a:srgbClr val="414242"/>
                </a:solidFill>
              </a:defRPr>
            </a:lvl1pPr>
          </a:lstStyle>
          <a:p>
            <a:fld id="{4B7E7698-5626-E940-9B53-E635D07E20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3F5B5-EFA0-154B-AF38-C58068A247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865" y="6166053"/>
            <a:ext cx="1445898" cy="515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47916" y="113922"/>
            <a:ext cx="8138884" cy="961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3188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1" y="6203747"/>
            <a:ext cx="1062129" cy="46510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457200" y="6079229"/>
            <a:ext cx="8229600" cy="18288"/>
          </a:xfrm>
          <a:prstGeom prst="rect">
            <a:avLst/>
          </a:prstGeom>
          <a:solidFill>
            <a:srgbClr val="1B7A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443845" y="6200573"/>
            <a:ext cx="5208901" cy="68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600" b="1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42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www.secoora.org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2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48" y="6222795"/>
            <a:ext cx="330200" cy="330200"/>
          </a:xfrm>
          <a:prstGeom prst="rect">
            <a:avLst/>
          </a:prstGeom>
        </p:spPr>
      </p:pic>
      <p:pic>
        <p:nvPicPr>
          <p:cNvPr id="19" name="Picture 18" descr="facebook_circle_grey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48" y="6216445"/>
            <a:ext cx="330200" cy="3302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9800" y="6583108"/>
            <a:ext cx="406400" cy="293706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lnSpc>
                <a:spcPct val="50000"/>
              </a:lnSpc>
              <a:defRPr sz="1100">
                <a:solidFill>
                  <a:srgbClr val="414242"/>
                </a:solidFill>
              </a:defRPr>
            </a:lvl1pPr>
          </a:lstStyle>
          <a:p>
            <a:fld id="{4B7E7698-5626-E940-9B53-E635D07E20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C32CF5-343A-8E4A-91D8-C403B44CC2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865" y="6166053"/>
            <a:ext cx="1445898" cy="515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7916" y="113922"/>
            <a:ext cx="8138884" cy="961589"/>
          </a:xfrm>
        </p:spPr>
        <p:txBody>
          <a:bodyPr/>
          <a:lstStyle>
            <a:lvl1pPr>
              <a:defRPr b="1">
                <a:solidFill>
                  <a:srgbClr val="318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1" y="6203747"/>
            <a:ext cx="1062129" cy="465105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457200" y="6079229"/>
            <a:ext cx="8229600" cy="18288"/>
          </a:xfrm>
          <a:prstGeom prst="rect">
            <a:avLst/>
          </a:prstGeom>
          <a:solidFill>
            <a:srgbClr val="1B7A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7443845" y="6187874"/>
            <a:ext cx="5208901" cy="68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600" b="1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42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www.secoora.org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2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48" y="6222795"/>
            <a:ext cx="330200" cy="330200"/>
          </a:xfrm>
          <a:prstGeom prst="rect">
            <a:avLst/>
          </a:prstGeom>
        </p:spPr>
      </p:pic>
      <p:pic>
        <p:nvPicPr>
          <p:cNvPr id="23" name="Picture 22" descr="facebook_circle_grey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48" y="6216445"/>
            <a:ext cx="330200" cy="33020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59800" y="6583108"/>
            <a:ext cx="406400" cy="293706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lnSpc>
                <a:spcPct val="50000"/>
              </a:lnSpc>
              <a:defRPr sz="1100">
                <a:solidFill>
                  <a:srgbClr val="414242"/>
                </a:solidFill>
              </a:defRPr>
            </a:lvl1pPr>
          </a:lstStyle>
          <a:p>
            <a:fld id="{4B7E7698-5626-E940-9B53-E635D07E20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26EF2E-F03C-564C-8665-A045AD72DB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865" y="6166053"/>
            <a:ext cx="1445898" cy="515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3266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7916" y="113922"/>
            <a:ext cx="8138884" cy="961589"/>
          </a:xfrm>
        </p:spPr>
        <p:txBody>
          <a:bodyPr/>
          <a:lstStyle>
            <a:lvl1pPr>
              <a:defRPr b="1">
                <a:solidFill>
                  <a:srgbClr val="318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4242"/>
                </a:solidFill>
              </a:defRPr>
            </a:lvl1pPr>
          </a:lstStyle>
          <a:p>
            <a:fld id="{4B7E7698-5626-E940-9B53-E635D07E2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916" y="113922"/>
            <a:ext cx="8138884" cy="961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2" r:id="rId3"/>
    <p:sldLayoutId id="2147483653" r:id="rId4"/>
    <p:sldLayoutId id="2147483654" r:id="rId5"/>
    <p:sldLayoutId id="2147483658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800" b="1" kern="1200">
          <a:solidFill>
            <a:srgbClr val="31889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1424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1424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1424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1424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1424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F40361B-E711-DA4B-9E27-201D9179278C}"/>
              </a:ext>
            </a:extLst>
          </p:cNvPr>
          <p:cNvSpPr/>
          <p:nvPr/>
        </p:nvSpPr>
        <p:spPr>
          <a:xfrm>
            <a:off x="0" y="211896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31889D"/>
                </a:solidFill>
              </a:rPr>
              <a:t>In remembrance of </a:t>
            </a:r>
            <a:r>
              <a:rPr lang="en-US" sz="2200" dirty="0" err="1">
                <a:solidFill>
                  <a:srgbClr val="31889D"/>
                </a:solidFill>
              </a:rPr>
              <a:t>Vembu</a:t>
            </a:r>
            <a:r>
              <a:rPr lang="en-US" sz="2200" dirty="0">
                <a:solidFill>
                  <a:srgbClr val="31889D"/>
                </a:solidFill>
              </a:rPr>
              <a:t> Subramanian – a friend and colleague – Southeast Coastal Ocean Observing Regional Association (SECOORA) is establishing an award for the next generation of ocean experts.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936203-1AA5-DA47-8CBE-1FEAB33FE423}"/>
              </a:ext>
            </a:extLst>
          </p:cNvPr>
          <p:cNvSpPr/>
          <p:nvPr/>
        </p:nvSpPr>
        <p:spPr>
          <a:xfrm>
            <a:off x="297881" y="3727063"/>
            <a:ext cx="62095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award will be provided to one undergraduate student, graduate student, or early career professional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support their </a:t>
            </a:r>
            <a:r>
              <a:rPr 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to provide travel support to </a:t>
            </a:r>
            <a:r>
              <a:rPr 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 at a regional or national meeting or conference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CE175D-1388-E741-9540-A33A1A93CEB2}"/>
              </a:ext>
            </a:extLst>
          </p:cNvPr>
          <p:cNvSpPr/>
          <p:nvPr/>
        </p:nvSpPr>
        <p:spPr>
          <a:xfrm>
            <a:off x="0" y="0"/>
            <a:ext cx="9144000" cy="1313411"/>
          </a:xfrm>
          <a:prstGeom prst="rect">
            <a:avLst/>
          </a:prstGeom>
          <a:solidFill>
            <a:srgbClr val="3188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AEE9AB-ABDC-B248-9CB5-DEB86CD7EBB0}"/>
              </a:ext>
            </a:extLst>
          </p:cNvPr>
          <p:cNvSpPr/>
          <p:nvPr/>
        </p:nvSpPr>
        <p:spPr>
          <a:xfrm>
            <a:off x="1346662" y="159844"/>
            <a:ext cx="7586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Vembu</a:t>
            </a:r>
            <a:r>
              <a:rPr lang="en-US" sz="3000" b="1" dirty="0">
                <a:solidFill>
                  <a:schemeClr val="bg1"/>
                </a:solidFill>
              </a:rPr>
              <a:t> Subramanian Ocean Scholars Award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$3,500 Opportunity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F48A-6F76-8D43-9B69-F0C9AD9A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461">
            <a:off x="176163" y="-173724"/>
            <a:ext cx="1245645" cy="16608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101706-C677-5248-A963-C85003EF57E3}"/>
              </a:ext>
            </a:extLst>
          </p:cNvPr>
          <p:cNvSpPr/>
          <p:nvPr/>
        </p:nvSpPr>
        <p:spPr>
          <a:xfrm>
            <a:off x="0" y="1313412"/>
            <a:ext cx="9144000" cy="671030"/>
          </a:xfrm>
          <a:prstGeom prst="rect">
            <a:avLst/>
          </a:prstGeom>
          <a:solidFill>
            <a:srgbClr val="EFEF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A9E5E2-7FDF-034C-9524-69FA8F013E1A}"/>
              </a:ext>
            </a:extLst>
          </p:cNvPr>
          <p:cNvSpPr/>
          <p:nvPr/>
        </p:nvSpPr>
        <p:spPr>
          <a:xfrm>
            <a:off x="0" y="145256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Deadline to submit is 5:00 PM ET on May 24, 2019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8E7CC-F25C-8340-9855-3782E233C601}"/>
              </a:ext>
            </a:extLst>
          </p:cNvPr>
          <p:cNvSpPr/>
          <p:nvPr/>
        </p:nvSpPr>
        <p:spPr>
          <a:xfrm>
            <a:off x="297881" y="593661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1889D"/>
                </a:solidFill>
              </a:rPr>
              <a:t>Visit website for more info: </a:t>
            </a:r>
          </a:p>
          <a:p>
            <a:r>
              <a:rPr lang="en-US" sz="2000" dirty="0">
                <a:solidFill>
                  <a:srgbClr val="31889D"/>
                </a:solidFill>
              </a:rPr>
              <a:t>https://</a:t>
            </a:r>
            <a:r>
              <a:rPr lang="en-US" sz="2000" dirty="0" err="1">
                <a:solidFill>
                  <a:srgbClr val="31889D"/>
                </a:solidFill>
              </a:rPr>
              <a:t>secoora.org</a:t>
            </a:r>
            <a:r>
              <a:rPr lang="en-US" sz="2000" dirty="0">
                <a:solidFill>
                  <a:srgbClr val="31889D"/>
                </a:solidFill>
              </a:rPr>
              <a:t>/</a:t>
            </a:r>
            <a:r>
              <a:rPr lang="en-US" sz="2000" dirty="0" err="1">
                <a:solidFill>
                  <a:srgbClr val="31889D"/>
                </a:solidFill>
              </a:rPr>
              <a:t>vembu</a:t>
            </a:r>
            <a:r>
              <a:rPr lang="en-US" sz="2000" dirty="0">
                <a:solidFill>
                  <a:srgbClr val="31889D"/>
                </a:solidFill>
              </a:rPr>
              <a:t>-</a:t>
            </a:r>
            <a:r>
              <a:rPr lang="en-US" sz="2000" dirty="0" err="1">
                <a:solidFill>
                  <a:srgbClr val="31889D"/>
                </a:solidFill>
              </a:rPr>
              <a:t>subramanian</a:t>
            </a:r>
            <a:r>
              <a:rPr lang="en-US" sz="2000" dirty="0">
                <a:solidFill>
                  <a:srgbClr val="31889D"/>
                </a:solidFill>
              </a:rPr>
              <a:t>-ocean-scholars-award/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19AE9-A38F-D14C-9733-CE53CD33A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80" y="3429000"/>
            <a:ext cx="2188923" cy="23567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07791A-869E-8441-AF36-0389FD827783}"/>
              </a:ext>
            </a:extLst>
          </p:cNvPr>
          <p:cNvCxnSpPr/>
          <p:nvPr/>
        </p:nvCxnSpPr>
        <p:spPr>
          <a:xfrm>
            <a:off x="297881" y="3328005"/>
            <a:ext cx="8635051" cy="0"/>
          </a:xfrm>
          <a:prstGeom prst="line">
            <a:avLst/>
          </a:prstGeom>
          <a:ln w="2540">
            <a:solidFill>
              <a:srgbClr val="3188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C1F682-0195-714A-A8AF-19FB866D9E3D}"/>
              </a:ext>
            </a:extLst>
          </p:cNvPr>
          <p:cNvCxnSpPr/>
          <p:nvPr/>
        </p:nvCxnSpPr>
        <p:spPr>
          <a:xfrm>
            <a:off x="254474" y="5824676"/>
            <a:ext cx="8635051" cy="0"/>
          </a:xfrm>
          <a:prstGeom prst="line">
            <a:avLst/>
          </a:prstGeom>
          <a:ln w="2540">
            <a:solidFill>
              <a:srgbClr val="3188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059E536-67A4-D945-BC13-711E42952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324" y="6049904"/>
            <a:ext cx="1666499" cy="5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14781</TotalTime>
  <Words>104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Abbey Wakely</dc:creator>
  <cp:lastModifiedBy>Abbey Wakely</cp:lastModifiedBy>
  <cp:revision>468</cp:revision>
  <dcterms:created xsi:type="dcterms:W3CDTF">2015-05-14T05:01:13Z</dcterms:created>
  <dcterms:modified xsi:type="dcterms:W3CDTF">2019-03-28T22:11:57Z</dcterms:modified>
</cp:coreProperties>
</file>