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9" r:id="rId5"/>
    <p:sldMasterId id="2147483789" r:id="rId6"/>
  </p:sldMasterIdLst>
  <p:notesMasterIdLst>
    <p:notesMasterId r:id="rId23"/>
  </p:notesMasterIdLst>
  <p:sldIdLst>
    <p:sldId id="268" r:id="rId7"/>
    <p:sldId id="331" r:id="rId8"/>
    <p:sldId id="269" r:id="rId9"/>
    <p:sldId id="318" r:id="rId10"/>
    <p:sldId id="325" r:id="rId11"/>
    <p:sldId id="326" r:id="rId12"/>
    <p:sldId id="327" r:id="rId13"/>
    <p:sldId id="328" r:id="rId14"/>
    <p:sldId id="319" r:id="rId15"/>
    <p:sldId id="321" r:id="rId16"/>
    <p:sldId id="330" r:id="rId17"/>
    <p:sldId id="313" r:id="rId18"/>
    <p:sldId id="317" r:id="rId19"/>
    <p:sldId id="309" r:id="rId20"/>
    <p:sldId id="274" r:id="rId21"/>
    <p:sldId id="3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userDrawn="1">
          <p15:clr>
            <a:srgbClr val="A4A3A4"/>
          </p15:clr>
        </p15:guide>
        <p15:guide id="7" orient="horz" pos="4320" userDrawn="1">
          <p15:clr>
            <a:srgbClr val="A4A3A4"/>
          </p15:clr>
        </p15:guide>
        <p15:guide id="8" pos="120" userDrawn="1">
          <p15:clr>
            <a:srgbClr val="A4A3A4"/>
          </p15:clr>
        </p15:guide>
        <p15:guide id="9" pos="7560" userDrawn="1">
          <p15:clr>
            <a:srgbClr val="A4A3A4"/>
          </p15:clr>
        </p15:guide>
        <p15:guide id="10" orient="horz" pos="3456" userDrawn="1">
          <p15:clr>
            <a:srgbClr val="A4A3A4"/>
          </p15:clr>
        </p15:guide>
        <p15:guide id="11" orient="horz" pos="2592" userDrawn="1">
          <p15:clr>
            <a:srgbClr val="A4A3A4"/>
          </p15:clr>
        </p15:guide>
        <p15:guide id="12" orient="horz" pos="1728" userDrawn="1">
          <p15:clr>
            <a:srgbClr val="A4A3A4"/>
          </p15:clr>
        </p15:guide>
        <p15:guide id="13" orient="horz" pos="864" userDrawn="1">
          <p15:clr>
            <a:srgbClr val="A4A3A4"/>
          </p15:clr>
        </p15:guide>
        <p15:guide id="14" orient="horz" pos="3888" userDrawn="1">
          <p15:clr>
            <a:srgbClr val="A4A3A4"/>
          </p15:clr>
        </p15:guide>
        <p15:guide id="15" orient="horz" pos="3024" userDrawn="1">
          <p15:clr>
            <a:srgbClr val="A4A3A4"/>
          </p15:clr>
        </p15:guide>
        <p15:guide id="16" orient="horz" pos="2160" userDrawn="1">
          <p15:clr>
            <a:srgbClr val="A4A3A4"/>
          </p15:clr>
        </p15:guide>
        <p15:guide id="17" orient="horz" pos="1296" userDrawn="1">
          <p15:clr>
            <a:srgbClr val="A4A3A4"/>
          </p15:clr>
        </p15:guide>
        <p15:guide id="18" orient="horz" pos="432" userDrawn="1">
          <p15:clr>
            <a:srgbClr val="A4A3A4"/>
          </p15:clr>
        </p15:guide>
        <p15:guide id="19" userDrawn="1">
          <p15:clr>
            <a:srgbClr val="A4A3A4"/>
          </p15:clr>
        </p15:guide>
        <p15:guide id="20" pos="7680" userDrawn="1">
          <p15:clr>
            <a:srgbClr val="A4A3A4"/>
          </p15:clr>
        </p15:guide>
        <p15:guide id="21" pos="1920" userDrawn="1">
          <p15:clr>
            <a:srgbClr val="A4A3A4"/>
          </p15:clr>
        </p15:guide>
        <p15:guide id="22" pos="3840" userDrawn="1">
          <p15:clr>
            <a:srgbClr val="A4A3A4"/>
          </p15:clr>
        </p15:guide>
        <p15:guide id="23" pos="5760" userDrawn="1">
          <p15:clr>
            <a:srgbClr val="A4A3A4"/>
          </p15:clr>
        </p15:guide>
        <p15:guide id="24" pos="960" userDrawn="1">
          <p15:clr>
            <a:srgbClr val="A4A3A4"/>
          </p15:clr>
        </p15:guide>
        <p15:guide id="25" pos="2880" userDrawn="1">
          <p15:clr>
            <a:srgbClr val="A4A3A4"/>
          </p15:clr>
        </p15:guide>
        <p15:guide id="26" pos="4800" userDrawn="1">
          <p15:clr>
            <a:srgbClr val="A4A3A4"/>
          </p15:clr>
        </p15:guide>
        <p15:guide id="27" pos="6720" userDrawn="1">
          <p15:clr>
            <a:srgbClr val="A4A3A4"/>
          </p15:clr>
        </p15:guide>
        <p15:guide id="28" pos="1440" userDrawn="1">
          <p15:clr>
            <a:srgbClr val="A4A3A4"/>
          </p15:clr>
        </p15:guide>
        <p15:guide id="29" pos="480" userDrawn="1">
          <p15:clr>
            <a:srgbClr val="A4A3A4"/>
          </p15:clr>
        </p15:guide>
        <p15:guide id="30" pos="2400" userDrawn="1">
          <p15:clr>
            <a:srgbClr val="A4A3A4"/>
          </p15:clr>
        </p15:guide>
        <p15:guide id="31" pos="3360" userDrawn="1">
          <p15:clr>
            <a:srgbClr val="A4A3A4"/>
          </p15:clr>
        </p15:guide>
        <p15:guide id="32" pos="4320" userDrawn="1">
          <p15:clr>
            <a:srgbClr val="A4A3A4"/>
          </p15:clr>
        </p15:guide>
        <p15:guide id="33" pos="5280" userDrawn="1">
          <p15:clr>
            <a:srgbClr val="A4A3A4"/>
          </p15:clr>
        </p15:guide>
        <p15:guide id="34" pos="6240" userDrawn="1">
          <p15:clr>
            <a:srgbClr val="A4A3A4"/>
          </p15:clr>
        </p15:guide>
        <p15:guide id="35" pos="7200" userDrawn="1">
          <p15:clr>
            <a:srgbClr val="A4A3A4"/>
          </p15:clr>
        </p15:guide>
        <p15:guide id="36" orient="horz" pos="4224" userDrawn="1">
          <p15:clr>
            <a:srgbClr val="A4A3A4"/>
          </p15:clr>
        </p15:guide>
        <p15:guide id="37" orient="horz" pos="96" userDrawn="1">
          <p15:clr>
            <a:srgbClr val="A4A3A4"/>
          </p15:clr>
        </p15:guide>
        <p15:guide id="38" orient="horz" pos="41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Del Core" initials="AC" lastIdx="8" clrIdx="0">
    <p:extLst>
      <p:ext uri="{19B8F6BF-5375-455C-9EA6-DF929625EA0E}">
        <p15:presenceInfo xmlns:p15="http://schemas.microsoft.com/office/powerpoint/2012/main" userId="S::ad22678@uga.edu::24a7f498-fe22-4b73-8d5a-1fe5b350dfc3" providerId="AD"/>
      </p:ext>
    </p:extLst>
  </p:cmAuthor>
  <p:cmAuthor id="2" name="Nina Sassano" initials="NS" lastIdx="1" clrIdx="1">
    <p:extLst>
      <p:ext uri="{19B8F6BF-5375-455C-9EA6-DF929625EA0E}">
        <p15:presenceInfo xmlns:p15="http://schemas.microsoft.com/office/powerpoint/2012/main" userId="S::ns96253@uga.edu::b1f9999a-f5ef-428a-9d9c-dc93b5178b9e" providerId="AD"/>
      </p:ext>
    </p:extLst>
  </p:cmAuthor>
  <p:cmAuthor id="3" name="Chante Lively" initials="CL" lastIdx="10" clrIdx="2">
    <p:extLst>
      <p:ext uri="{19B8F6BF-5375-455C-9EA6-DF929625EA0E}">
        <p15:presenceInfo xmlns:p15="http://schemas.microsoft.com/office/powerpoint/2012/main" userId="S::cl54057@uga.edu::8bf5d7dd-78f1-4f93-b20e-337d57200439" providerId="AD"/>
      </p:ext>
    </p:extLst>
  </p:cmAuthor>
  <p:cmAuthor id="4" name="Guest User" initials="GU" lastIdx="1" clrIdx="3">
    <p:extLst>
      <p:ext uri="{19B8F6BF-5375-455C-9EA6-DF929625EA0E}">
        <p15:presenceInfo xmlns:p15="http://schemas.microsoft.com/office/powerpoint/2012/main" userId="S::urn:spo:anon#6bbf70fd23dea5ecb5a6a9dba78b9a3eced3a32e00adf85855a34b2694e67c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C2D1CA"/>
    <a:srgbClr val="FFFFFF"/>
    <a:srgbClr val="ECECEC"/>
    <a:srgbClr val="A4CDED"/>
    <a:srgbClr val="B8D2E6"/>
    <a:srgbClr val="EDEDED"/>
    <a:srgbClr val="0070C0"/>
    <a:srgbClr val="000000"/>
    <a:srgbClr val="0067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E6122-5B96-83D1-9DF8-A28516C4B0CD}" v="51" dt="2021-12-22T16:14:17.259"/>
    <p1510:client id="{08E40ADD-EA58-2B61-D99E-EB53E9525278}" v="93" dt="2023-05-16T19:01:36.108"/>
    <p1510:client id="{0BE4B10D-9421-C086-576C-C852E25FF7D5}" v="3" dt="2022-12-05T14:11:52.980"/>
    <p1510:client id="{0CFE91BB-3F8B-B3C7-47A7-1BE61F32CCE6}" v="73" dt="2023-03-20T16:03:47.568"/>
    <p1510:client id="{1466E218-71C7-12F9-C910-6D25CAC70DE3}" v="110" dt="2023-11-29T17:13:29.012"/>
    <p1510:client id="{189B10E2-BD39-0F3F-59F7-D8513C74394C}" v="1" dt="2022-01-18T20:30:01.779"/>
    <p1510:client id="{1A69EFEA-F9A0-D575-57AA-D7D4483A408B}" v="860" dt="2023-05-12T19:04:07.658"/>
    <p1510:client id="{244D342F-42A5-48EA-AD5C-128276C930B1}" v="7" dt="2022-01-14T16:00:19.864"/>
    <p1510:client id="{28AE0C13-F4F4-0A5A-8E20-A3F83F3A1494}" v="7" dt="2023-05-16T20:25:20.959"/>
    <p1510:client id="{2D325D93-B413-94DB-39D5-64F8E877A48B}" v="459" dt="2021-12-07T16:12:48.630"/>
    <p1510:client id="{35A70BDC-7194-D584-535B-135017CE0C86}" v="3839" dt="2023-05-11T21:07:45.446"/>
    <p1510:client id="{35AC988E-B5AD-8E88-DDBF-7AC062EF0F51}" v="1412" dt="2023-05-11T19:15:14.654"/>
    <p1510:client id="{382495F8-178F-20EF-4884-E7556E01161E}" v="3" dt="2023-08-07T18:13:20.327"/>
    <p1510:client id="{4491878C-4A48-2EF5-463B-F3A1237745A4}" v="1" dt="2021-11-12T17:05:05.024"/>
    <p1510:client id="{48C912C8-033E-67E2-70E3-25CCA40E6F56}" v="2" dt="2022-02-02T21:52:21.622"/>
    <p1510:client id="{4B3DED4E-B580-AEFC-DE51-2ED5D162CB20}" v="61" dt="2022-01-13T17:23:15.799"/>
    <p1510:client id="{5383B521-87BD-803E-AF40-4744501D7F10}" v="21" dt="2022-01-14T15:31:28.233"/>
    <p1510:client id="{55E593EF-4989-06A2-6BF4-1F4C79DFBECB}" v="47" dt="2022-01-05T20:32:06.800"/>
    <p1510:client id="{5E343D9D-91AB-4972-7EB3-9C6D420D2EF3}" v="234" dt="2021-11-05T22:17:30.009"/>
    <p1510:client id="{5F07DF9C-DD1B-A1F0-1003-E83BDC41F846}" v="2" dt="2022-01-06T15:27:41.319"/>
    <p1510:client id="{6C872C3A-D3CC-4E78-5808-F54A5B52CB73}" v="400" dt="2021-11-05T15:05:46.375"/>
    <p1510:client id="{70AB6CEC-2D46-F0CD-F1AA-969311942AA9}" v="20" dt="2023-05-11T19:23:21.085"/>
    <p1510:client id="{710382E7-3E16-40A8-8C32-39BB7BFBEA90}" v="17" dt="2023-08-04T17:41:39.619"/>
    <p1510:client id="{898B04F0-8850-93A7-635A-D5FD5BE5D3FE}" v="527" dt="2023-05-08T21:27:13.631"/>
    <p1510:client id="{8E66FF56-AD0F-3D5C-AC69-BEB2C4FF1096}" v="77" dt="2021-12-13T16:54:41.726"/>
    <p1510:client id="{9C2BCD98-2AC4-86A9-F7FA-51B7DAFEA8A3}" v="2" dt="2023-03-02T18:29:07.874"/>
    <p1510:client id="{B118BACB-8FDA-1672-66B0-B4E51EB9542D}" v="167" dt="2021-11-19T02:07:49.782"/>
    <p1510:client id="{BB94EAB1-04D9-C18A-9FF5-AB1FF89E7A19}" v="2" dt="2023-04-24T17:38:53.376"/>
    <p1510:client id="{CB45FE9E-36F5-EA06-DEBA-932A0161B8C4}" v="987" dt="2021-11-08T17:42:07.658"/>
    <p1510:client id="{CC7A6752-E0FD-567B-E23E-8A9F9959C44B}" v="5" dt="2022-01-05T20:31:35.447"/>
    <p1510:client id="{D525270C-8016-95FF-FA14-A61F39AB77F9}" v="102" dt="2023-04-24T17:39:44.768"/>
    <p1510:client id="{D7337B61-CD4F-1971-62B3-C6D5B2796085}" v="17" dt="2023-04-25T19:27:27.427"/>
    <p1510:client id="{D982764E-5B15-D86B-542B-C5521F298028}" v="1" dt="2022-01-18T20:43:44.468"/>
    <p1510:client id="{E58293F4-83E3-7E37-E78D-76ECDE468F05}" v="272" dt="2023-03-02T19:43:30.711"/>
    <p1510:client id="{EA3D8079-EAC8-A79F-B17C-34F373DCD67C}" v="3" dt="2023-12-06T17:53:03.036"/>
    <p1510:client id="{EAD2FD13-0057-12AD-B286-6CCD7DDF5982}" v="27" dt="2021-11-05T14:46:14.263"/>
    <p1510:client id="{ECA0DB1B-D182-A215-6416-ECF43AB78579}" v="19" dt="2023-08-02T16:49:16.678"/>
    <p1510:client id="{EDD6CB80-2E23-BE58-5CD2-F12F15004080}" v="19" dt="2021-11-12T18:45:58.736"/>
    <p1510:client id="{F161C144-CE5D-997C-8F1B-9619C561E83C}" v="96" dt="2023-05-11T19:28:29.490"/>
    <p1510:client id="{F3A0D009-E04F-8844-3D6F-8A1D7C3B0AF0}" v="614" dt="2022-01-11T17:08:11.309"/>
    <p1510:client id="{F85AAB4E-EEF9-14E9-C4EB-4CBE1F3940D7}" v="712" dt="2022-01-06T18:22:28.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32"/>
      </p:cViewPr>
      <p:guideLst>
        <p:guide orient="horz"/>
        <p:guide orient="horz" pos="4320"/>
        <p:guide pos="120"/>
        <p:guide pos="7560"/>
        <p:guide orient="horz" pos="3456"/>
        <p:guide orient="horz" pos="2592"/>
        <p:guide orient="horz" pos="1728"/>
        <p:guide orient="horz" pos="864"/>
        <p:guide orient="horz" pos="3888"/>
        <p:guide orient="horz" pos="3024"/>
        <p:guide orient="horz" pos="2160"/>
        <p:guide orient="horz" pos="1296"/>
        <p:guide orient="horz" pos="432"/>
        <p:guide/>
        <p:guide pos="7680"/>
        <p:guide pos="1920"/>
        <p:guide pos="3840"/>
        <p:guide pos="5760"/>
        <p:guide pos="960"/>
        <p:guide pos="2880"/>
        <p:guide pos="4800"/>
        <p:guide pos="6720"/>
        <p:guide pos="1440"/>
        <p:guide pos="480"/>
        <p:guide pos="2400"/>
        <p:guide pos="3360"/>
        <p:guide pos="4320"/>
        <p:guide pos="5280"/>
        <p:guide pos="6240"/>
        <p:guide pos="7200"/>
        <p:guide orient="horz" pos="4224"/>
        <p:guide orient="horz" pos="96"/>
        <p:guide orient="horz" pos="4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011D7-FE6A-4143-A824-E8F0009F4A74}" type="datetimeFigureOut">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BF397-2A2E-5243-9C89-299CAB272396}" type="slidenum">
              <a:t>‹#›</a:t>
            </a:fld>
            <a:endParaRPr lang="en-US"/>
          </a:p>
        </p:txBody>
      </p:sp>
    </p:spTree>
    <p:extLst>
      <p:ext uri="{BB962C8B-B14F-4D97-AF65-F5344CB8AC3E}">
        <p14:creationId xmlns:p14="http://schemas.microsoft.com/office/powerpoint/2010/main" val="163405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DBF397-2A2E-5243-9C89-299CAB272396}" type="slidenum">
              <a:rPr lang="en-US" smtClean="0"/>
              <a:t>1</a:t>
            </a:fld>
            <a:endParaRPr lang="en-US"/>
          </a:p>
        </p:txBody>
      </p:sp>
    </p:spTree>
    <p:extLst>
      <p:ext uri="{BB962C8B-B14F-4D97-AF65-F5344CB8AC3E}">
        <p14:creationId xmlns:p14="http://schemas.microsoft.com/office/powerpoint/2010/main" val="3403973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Scientists</a:t>
            </a:r>
            <a:r>
              <a:rPr lang="en-US" baseline="0"/>
              <a:t> collect long-term data to identify trends or changes over time at a given place. This helps us understand the impacts of development, environmental changes, or impacts to the environmental quality of an area.</a:t>
            </a:r>
          </a:p>
          <a:p>
            <a:r>
              <a:rPr lang="en-US" baseline="0"/>
              <a:t>It is important to understand changes so our communities can be as resilient as possible in the face of natural and manmade disasters.</a:t>
            </a:r>
            <a:endParaRPr lang="en-US"/>
          </a:p>
        </p:txBody>
      </p:sp>
      <p:sp>
        <p:nvSpPr>
          <p:cNvPr id="4" name="Slide Number Placeholder 3"/>
          <p:cNvSpPr>
            <a:spLocks noGrp="1"/>
          </p:cNvSpPr>
          <p:nvPr>
            <p:ph type="sldNum" sz="quarter" idx="10"/>
          </p:nvPr>
        </p:nvSpPr>
        <p:spPr/>
        <p:txBody>
          <a:bodyPr/>
          <a:lstStyle/>
          <a:p>
            <a:fld id="{27DBF397-2A2E-5243-9C89-299CAB272396}" type="slidenum">
              <a:rPr lang="en-US" smtClean="0"/>
              <a:t>3</a:t>
            </a:fld>
            <a:endParaRPr lang="en-US"/>
          </a:p>
        </p:txBody>
      </p:sp>
    </p:spTree>
    <p:extLst>
      <p:ext uri="{BB962C8B-B14F-4D97-AF65-F5344CB8AC3E}">
        <p14:creationId xmlns:p14="http://schemas.microsoft.com/office/powerpoint/2010/main" val="272201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https://blog.wfsu.org/blog-coastal-health/2012/09/four-ways-and-more-that-salt-marshes-earn-their-keep/</a:t>
            </a:r>
          </a:p>
        </p:txBody>
      </p:sp>
      <p:sp>
        <p:nvSpPr>
          <p:cNvPr id="4" name="Slide Number Placeholder 3"/>
          <p:cNvSpPr>
            <a:spLocks noGrp="1"/>
          </p:cNvSpPr>
          <p:nvPr>
            <p:ph type="sldNum" sz="quarter" idx="5"/>
          </p:nvPr>
        </p:nvSpPr>
        <p:spPr/>
        <p:txBody>
          <a:bodyPr/>
          <a:lstStyle/>
          <a:p>
            <a:fld id="{27DBF397-2A2E-5243-9C89-299CAB272396}" type="slidenum">
              <a:rPr lang="en-US"/>
              <a:t>4</a:t>
            </a:fld>
            <a:endParaRPr lang="en-US"/>
          </a:p>
        </p:txBody>
      </p:sp>
    </p:spTree>
    <p:extLst>
      <p:ext uri="{BB962C8B-B14F-4D97-AF65-F5344CB8AC3E}">
        <p14:creationId xmlns:p14="http://schemas.microsoft.com/office/powerpoint/2010/main" val="82958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identify the highest need for restoration efforts/green infrastructure, scientists use data collected from wetland sites over long periods of time. This helps understand if an otherwise healthy system has become impacted or is not working to it's fullest potential.</a:t>
            </a:r>
          </a:p>
        </p:txBody>
      </p:sp>
      <p:sp>
        <p:nvSpPr>
          <p:cNvPr id="4" name="Slide Number Placeholder 3"/>
          <p:cNvSpPr>
            <a:spLocks noGrp="1"/>
          </p:cNvSpPr>
          <p:nvPr>
            <p:ph type="sldNum" sz="quarter" idx="5"/>
          </p:nvPr>
        </p:nvSpPr>
        <p:spPr/>
        <p:txBody>
          <a:bodyPr/>
          <a:lstStyle/>
          <a:p>
            <a:fld id="{27DBF397-2A2E-5243-9C89-299CAB272396}" type="slidenum">
              <a:rPr lang="en-US"/>
              <a:t>11</a:t>
            </a:fld>
            <a:endParaRPr lang="en-US"/>
          </a:p>
        </p:txBody>
      </p:sp>
    </p:spTree>
    <p:extLst>
      <p:ext uri="{BB962C8B-B14F-4D97-AF65-F5344CB8AC3E}">
        <p14:creationId xmlns:p14="http://schemas.microsoft.com/office/powerpoint/2010/main" val="33218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DBF397-2A2E-5243-9C89-299CAB272396}" type="slidenum">
              <a:rPr lang="en-US" smtClean="0"/>
              <a:t>14</a:t>
            </a:fld>
            <a:endParaRPr lang="en-US"/>
          </a:p>
        </p:txBody>
      </p:sp>
    </p:spTree>
    <p:extLst>
      <p:ext uri="{BB962C8B-B14F-4D97-AF65-F5344CB8AC3E}">
        <p14:creationId xmlns:p14="http://schemas.microsoft.com/office/powerpoint/2010/main" val="286388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Lets practice data collection </a:t>
            </a:r>
          </a:p>
          <a:p>
            <a:endParaRPr lang="en-US"/>
          </a:p>
        </p:txBody>
      </p:sp>
      <p:sp>
        <p:nvSpPr>
          <p:cNvPr id="4" name="Slide Number Placeholder 3"/>
          <p:cNvSpPr>
            <a:spLocks noGrp="1"/>
          </p:cNvSpPr>
          <p:nvPr>
            <p:ph type="sldNum" sz="quarter" idx="5"/>
          </p:nvPr>
        </p:nvSpPr>
        <p:spPr/>
        <p:txBody>
          <a:bodyPr/>
          <a:lstStyle/>
          <a:p>
            <a:fld id="{27DBF397-2A2E-5243-9C89-299CAB272396}" type="slidenum">
              <a:rPr lang="en-US" smtClean="0"/>
              <a:t>15</a:t>
            </a:fld>
            <a:endParaRPr lang="en-US"/>
          </a:p>
        </p:txBody>
      </p:sp>
    </p:spTree>
    <p:extLst>
      <p:ext uri="{BB962C8B-B14F-4D97-AF65-F5344CB8AC3E}">
        <p14:creationId xmlns:p14="http://schemas.microsoft.com/office/powerpoint/2010/main" val="2321088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a:stretch/>
        </p:blipFill>
        <p:spPr>
          <a:xfrm>
            <a:off x="316951" y="5908432"/>
            <a:ext cx="2626655" cy="700894"/>
          </a:xfrm>
          <a:prstGeom prst="rect">
            <a:avLst/>
          </a:prstGeom>
        </p:spPr>
      </p:pic>
      <p:pic>
        <p:nvPicPr>
          <p:cNvPr id="8" name="Picture 7" descr="Logo&#10;&#10;Description automatically generated">
            <a:extLst>
              <a:ext uri="{FF2B5EF4-FFF2-40B4-BE49-F238E27FC236}">
                <a16:creationId xmlns:a16="http://schemas.microsoft.com/office/drawing/2014/main" id="{9AA9D883-1E0E-5D4E-A412-2A844C78E3F0}"/>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726338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_Black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42341611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E896BCC3-75DD-2F44-973B-93BC6F632210}"/>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0C1A7484-8A15-5841-B9EA-AD822FF9933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2191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B21DA642-2001-6747-9867-718353402794}"/>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2A43F753-53F5-E341-A4CA-6831A376827E}"/>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45689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2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C9CACBF3-8AE9-6945-8B0F-AB024DD1B71A}"/>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1" name="Picture 10" descr="Logo&#10;&#10;Description automatically generated">
            <a:extLst>
              <a:ext uri="{FF2B5EF4-FFF2-40B4-BE49-F238E27FC236}">
                <a16:creationId xmlns:a16="http://schemas.microsoft.com/office/drawing/2014/main" id="{6D76E3D7-074C-E346-845F-BBCE0248C62C}"/>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122947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3_black">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8" name="Picture 17">
            <a:extLst>
              <a:ext uri="{FF2B5EF4-FFF2-40B4-BE49-F238E27FC236}">
                <a16:creationId xmlns:a16="http://schemas.microsoft.com/office/drawing/2014/main" id="{712835FB-8CF1-6C4B-B0CC-4A53E881B285}"/>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0FD86A8A-117E-5344-BE2B-E3591CBBDAC1}"/>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141239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_black">
    <p:spTree>
      <p:nvGrpSpPr>
        <p:cNvPr id="1" name=""/>
        <p:cNvGrpSpPr/>
        <p:nvPr/>
      </p:nvGrpSpPr>
      <p:grpSpPr>
        <a:xfrm>
          <a:off x="0" y="0"/>
          <a:ext cx="0" cy="0"/>
          <a:chOff x="0" y="0"/>
          <a:chExt cx="0" cy="0"/>
        </a:xfrm>
      </p:grpSpPr>
      <p:sp>
        <p:nvSpPr>
          <p:cNvPr id="16" name="Rectangle 15"/>
          <p:cNvSpPr/>
          <p:nvPr userDrawn="1"/>
        </p:nvSpPr>
        <p:spPr>
          <a:xfrm>
            <a:off x="0" y="9293"/>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DA43DCCB-35BC-0D4E-9875-F49A3453AA3B}"/>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451887B2-218B-1A40-913D-B3960550C450}"/>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67172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2_black">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976456A5-07EC-E740-9A6E-A25FCC7F4A12}"/>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169469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3_black">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067896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_Red_1">
    <p:bg>
      <p:bgRef idx="1001">
        <a:schemeClr val="bg1"/>
      </p:bgRef>
    </p:bg>
    <p:spTree>
      <p:nvGrpSpPr>
        <p:cNvPr id="1" name=""/>
        <p:cNvGrpSpPr/>
        <p:nvPr/>
      </p:nvGrpSpPr>
      <p:grpSpPr>
        <a:xfrm>
          <a:off x="0" y="0"/>
          <a:ext cx="0" cy="0"/>
          <a:chOff x="0" y="0"/>
          <a:chExt cx="0" cy="0"/>
        </a:xfrm>
      </p:grpSpPr>
      <p:sp>
        <p:nvSpPr>
          <p:cNvPr id="26" name="Rectangle 25"/>
          <p:cNvSpPr/>
          <p:nvPr userDrawn="1"/>
        </p:nvSpPr>
        <p:spPr>
          <a:xfrm>
            <a:off x="0" y="0"/>
            <a:ext cx="4572000" cy="6883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082" y="106606"/>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pic>
        <p:nvPicPr>
          <p:cNvPr id="12" name="Picture 11">
            <a:extLst>
              <a:ext uri="{FF2B5EF4-FFF2-40B4-BE49-F238E27FC236}">
                <a16:creationId xmlns:a16="http://schemas.microsoft.com/office/drawing/2014/main" id="{C781D202-F60A-1341-A781-D5C9CE4720EC}"/>
              </a:ext>
            </a:extLst>
          </p:cNvPr>
          <p:cNvPicPr>
            <a:picLocks noChangeAspect="1"/>
          </p:cNvPicPr>
          <p:nvPr userDrawn="1"/>
        </p:nvPicPr>
        <p:blipFill>
          <a:blip r:embed="rId2"/>
          <a:srcRect/>
          <a:stretch/>
        </p:blipFill>
        <p:spPr>
          <a:xfrm>
            <a:off x="925759" y="5529519"/>
            <a:ext cx="2778731" cy="741474"/>
          </a:xfrm>
          <a:prstGeom prst="rect">
            <a:avLst/>
          </a:prstGeom>
        </p:spPr>
      </p:pic>
    </p:spTree>
    <p:extLst>
      <p:ext uri="{BB962C8B-B14F-4D97-AF65-F5344CB8AC3E}">
        <p14:creationId xmlns:p14="http://schemas.microsoft.com/office/powerpoint/2010/main" val="18600247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_Red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696911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_Red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19203169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125B3271-431C-3A45-9A6E-117DC4B57B02}"/>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A4413FC9-46CD-0646-B134-41B1608FB1D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794944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9E06FAA1-FA4A-CF49-948F-CE8F0D592768}"/>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EB92D7AE-491D-CF46-9284-A9350822B77A}"/>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998288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D69108CD-28BE-DE41-B01E-8145415CF8FD}"/>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D397EAE4-7ACF-9D4A-9965-B969099C5FF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47689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0CD768B0-50B8-C140-B1D1-A0059D84DA01}"/>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FC30A9D1-8F6B-BD45-9EC7-E344EC80818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14009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2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0CA146D3-6F75-C642-B17E-13DFEDB8721A}"/>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1" name="Picture 10" descr="Logo&#10;&#10;Description automatically generated">
            <a:extLst>
              <a:ext uri="{FF2B5EF4-FFF2-40B4-BE49-F238E27FC236}">
                <a16:creationId xmlns:a16="http://schemas.microsoft.com/office/drawing/2014/main" id="{40ED60DD-E54F-C44F-9636-20653F59273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25134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NTENT-3_black">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8" name="Picture 17">
            <a:extLst>
              <a:ext uri="{FF2B5EF4-FFF2-40B4-BE49-F238E27FC236}">
                <a16:creationId xmlns:a16="http://schemas.microsoft.com/office/drawing/2014/main" id="{C4D6D0F3-83E8-AC4A-9417-7F8B4A3E2920}"/>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425FD757-82E5-484D-A41F-B131CE63D7E4}"/>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34739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_red">
    <p:spTree>
      <p:nvGrpSpPr>
        <p:cNvPr id="1" name=""/>
        <p:cNvGrpSpPr/>
        <p:nvPr/>
      </p:nvGrpSpPr>
      <p:grpSpPr>
        <a:xfrm>
          <a:off x="0" y="0"/>
          <a:ext cx="0" cy="0"/>
          <a:chOff x="0" y="0"/>
          <a:chExt cx="0" cy="0"/>
        </a:xfrm>
      </p:grpSpPr>
      <p:sp>
        <p:nvSpPr>
          <p:cNvPr id="16" name="Rectangle 15"/>
          <p:cNvSpPr/>
          <p:nvPr userDrawn="1"/>
        </p:nvSpPr>
        <p:spPr>
          <a:xfrm>
            <a:off x="0" y="0"/>
            <a:ext cx="1219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4E9436B7-1822-6D46-8C2B-B8483706C536}"/>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3C184F5C-A26C-134F-818A-3EFFC5B5E7F5}"/>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311213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2_red">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EE76622C-FB30-B84C-B83D-431B4C5A9F9D}"/>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4042559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3_red">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3825928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_Blue_1">
    <p:bg>
      <p:bgRef idx="1001">
        <a:schemeClr val="bg1"/>
      </p:bgRef>
    </p:bg>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082"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25342" y="5532450"/>
            <a:ext cx="2779776" cy="741754"/>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33934852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_Blue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1623121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E896BCC3-75DD-2F44-973B-93BC6F632210}"/>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0C1A7484-8A15-5841-B9EA-AD822FF9933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2191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_Blue_3">
    <p:bg>
      <p:bgPr>
        <a:solidFill>
          <a:srgbClr val="034E6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3060756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IDEO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a:noFill/>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66D02C79-FBBE-844E-A0A2-FE9E8DA91A15}"/>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5967667C-682D-E340-A218-2A1AD8930228}"/>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4156143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0E9ACAF7-859F-9D44-A1D0-225A9972ACE4}"/>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9DD97BB1-6EB0-124C-AFBA-C90FF92641B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43944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93D999E6-3BCD-7C42-9A3B-A763E57AE909}"/>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0811258D-745C-574E-A330-AD9F83FAAC00}"/>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57970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ONTENT-2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84D98CCF-8774-4F42-B007-41A815FE14E6}"/>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6" name="Picture 15" descr="Logo&#10;&#10;Description automatically generated">
            <a:extLst>
              <a:ext uri="{FF2B5EF4-FFF2-40B4-BE49-F238E27FC236}">
                <a16:creationId xmlns:a16="http://schemas.microsoft.com/office/drawing/2014/main" id="{0E373189-101F-E447-8A6A-2C9ADD908435}"/>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519119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3_blue">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6" name="Picture 15">
            <a:extLst>
              <a:ext uri="{FF2B5EF4-FFF2-40B4-BE49-F238E27FC236}">
                <a16:creationId xmlns:a16="http://schemas.microsoft.com/office/drawing/2014/main" id="{59085084-BAD4-D44C-B58E-9AEF2E5E52DC}"/>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0D9797D8-E35D-A24A-9707-2618C71CE058}"/>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780521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_blue">
    <p:spTree>
      <p:nvGrpSpPr>
        <p:cNvPr id="1" name=""/>
        <p:cNvGrpSpPr/>
        <p:nvPr/>
      </p:nvGrpSpPr>
      <p:grpSpPr>
        <a:xfrm>
          <a:off x="0" y="0"/>
          <a:ext cx="0" cy="0"/>
          <a:chOff x="0" y="0"/>
          <a:chExt cx="0" cy="0"/>
        </a:xfrm>
      </p:grpSpPr>
      <p:sp>
        <p:nvSpPr>
          <p:cNvPr id="16" name="Rectangle 15"/>
          <p:cNvSpPr/>
          <p:nvPr userDrawn="1"/>
        </p:nvSpPr>
        <p:spPr>
          <a:xfrm>
            <a:off x="0" y="0"/>
            <a:ext cx="1219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057B7A49-33D2-7540-97C9-A23A4F8B27DB}"/>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C4C6505F-78BD-C64E-B6A7-2850A471651A}"/>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95611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2_blue">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3AB38933-9E3A-2345-AFAC-971D6DB551B5}"/>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40700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3_blue">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973242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Questions/ThankYou/Soci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BF04443-ACED-494F-8528-FE4FB8015505}"/>
              </a:ext>
            </a:extLst>
          </p:cNvPr>
          <p:cNvPicPr>
            <a:picLocks noChangeAspect="1"/>
          </p:cNvPicPr>
          <p:nvPr userDrawn="1"/>
        </p:nvPicPr>
        <p:blipFill>
          <a:blip r:embed="rId3"/>
          <a:stretch>
            <a:fillRect/>
          </a:stretch>
        </p:blipFill>
        <p:spPr>
          <a:xfrm>
            <a:off x="2851461" y="4931588"/>
            <a:ext cx="780345" cy="780345"/>
          </a:xfrm>
          <a:prstGeom prst="rect">
            <a:avLst/>
          </a:prstGeom>
        </p:spPr>
      </p:pic>
      <p:pic>
        <p:nvPicPr>
          <p:cNvPr id="7" name="Picture 6">
            <a:extLst>
              <a:ext uri="{FF2B5EF4-FFF2-40B4-BE49-F238E27FC236}">
                <a16:creationId xmlns:a16="http://schemas.microsoft.com/office/drawing/2014/main" id="{C5F90C66-1B6F-E140-86A8-CC3EE3237971}"/>
              </a:ext>
            </a:extLst>
          </p:cNvPr>
          <p:cNvPicPr>
            <a:picLocks noChangeAspect="1"/>
          </p:cNvPicPr>
          <p:nvPr userDrawn="1"/>
        </p:nvPicPr>
        <p:blipFill>
          <a:blip r:embed="rId4"/>
          <a:stretch>
            <a:fillRect/>
          </a:stretch>
        </p:blipFill>
        <p:spPr>
          <a:xfrm>
            <a:off x="4859953" y="4907467"/>
            <a:ext cx="800880" cy="800880"/>
          </a:xfrm>
          <a:prstGeom prst="rect">
            <a:avLst/>
          </a:prstGeom>
        </p:spPr>
      </p:pic>
      <p:pic>
        <p:nvPicPr>
          <p:cNvPr id="9" name="Picture 8">
            <a:extLst>
              <a:ext uri="{FF2B5EF4-FFF2-40B4-BE49-F238E27FC236}">
                <a16:creationId xmlns:a16="http://schemas.microsoft.com/office/drawing/2014/main" id="{8978C98C-D704-5544-BA3C-468B1F6F40AA}"/>
              </a:ext>
            </a:extLst>
          </p:cNvPr>
          <p:cNvPicPr>
            <a:picLocks noChangeAspect="1"/>
          </p:cNvPicPr>
          <p:nvPr userDrawn="1"/>
        </p:nvPicPr>
        <p:blipFill>
          <a:blip r:embed="rId5"/>
          <a:stretch>
            <a:fillRect/>
          </a:stretch>
        </p:blipFill>
        <p:spPr>
          <a:xfrm>
            <a:off x="6790228" y="4903318"/>
            <a:ext cx="790613" cy="790613"/>
          </a:xfrm>
          <a:prstGeom prst="rect">
            <a:avLst/>
          </a:prstGeom>
        </p:spPr>
      </p:pic>
      <p:pic>
        <p:nvPicPr>
          <p:cNvPr id="10" name="Picture 9">
            <a:extLst>
              <a:ext uri="{FF2B5EF4-FFF2-40B4-BE49-F238E27FC236}">
                <a16:creationId xmlns:a16="http://schemas.microsoft.com/office/drawing/2014/main" id="{FC216AB6-B6B8-E84C-AB26-BEC1CB150C63}"/>
              </a:ext>
            </a:extLst>
          </p:cNvPr>
          <p:cNvPicPr>
            <a:picLocks noChangeAspect="1"/>
          </p:cNvPicPr>
          <p:nvPr userDrawn="1"/>
        </p:nvPicPr>
        <p:blipFill>
          <a:blip r:embed="rId6"/>
          <a:stretch>
            <a:fillRect/>
          </a:stretch>
        </p:blipFill>
        <p:spPr>
          <a:xfrm>
            <a:off x="8710236" y="4921768"/>
            <a:ext cx="800880" cy="786579"/>
          </a:xfrm>
          <a:prstGeom prst="rect">
            <a:avLst/>
          </a:prstGeom>
        </p:spPr>
      </p:pic>
      <p:sp>
        <p:nvSpPr>
          <p:cNvPr id="12" name="TextBox 11">
            <a:extLst>
              <a:ext uri="{FF2B5EF4-FFF2-40B4-BE49-F238E27FC236}">
                <a16:creationId xmlns:a16="http://schemas.microsoft.com/office/drawing/2014/main" id="{64D416D0-ADCB-4B45-A46C-2EA0936CA930}"/>
              </a:ext>
            </a:extLst>
          </p:cNvPr>
          <p:cNvSpPr txBox="1"/>
          <p:nvPr userDrawn="1"/>
        </p:nvSpPr>
        <p:spPr>
          <a:xfrm>
            <a:off x="4345536" y="5854981"/>
            <a:ext cx="1828080" cy="338554"/>
          </a:xfrm>
          <a:prstGeom prst="rect">
            <a:avLst/>
          </a:prstGeom>
          <a:noFill/>
        </p:spPr>
        <p:txBody>
          <a:bodyPr wrap="square" rtlCol="0">
            <a:spAutoFit/>
          </a:bodyPr>
          <a:lstStyle/>
          <a:p>
            <a:r>
              <a:rPr lang="en-US" sz="1600" b="1">
                <a:solidFill>
                  <a:schemeClr val="bg1"/>
                </a:solidFill>
              </a:rPr>
              <a:t>@</a:t>
            </a:r>
            <a:r>
              <a:rPr lang="en-US" sz="1600" b="1" err="1">
                <a:solidFill>
                  <a:schemeClr val="bg1"/>
                </a:solidFill>
              </a:rPr>
              <a:t>GAcoast_UGA</a:t>
            </a:r>
            <a:endParaRPr lang="en-US" sz="1600" b="1"/>
          </a:p>
        </p:txBody>
      </p:sp>
      <p:sp>
        <p:nvSpPr>
          <p:cNvPr id="17" name="TextBox 16">
            <a:extLst>
              <a:ext uri="{FF2B5EF4-FFF2-40B4-BE49-F238E27FC236}">
                <a16:creationId xmlns:a16="http://schemas.microsoft.com/office/drawing/2014/main" id="{87AEBE18-423B-FF41-8C00-6F5350F945C4}"/>
              </a:ext>
            </a:extLst>
          </p:cNvPr>
          <p:cNvSpPr txBox="1"/>
          <p:nvPr userDrawn="1"/>
        </p:nvSpPr>
        <p:spPr>
          <a:xfrm>
            <a:off x="2327592" y="5861747"/>
            <a:ext cx="1828081"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 </a:t>
            </a:r>
            <a:r>
              <a:rPr lang="en-US" sz="1600" b="1" err="1">
                <a:solidFill>
                  <a:schemeClr val="bg1"/>
                </a:solidFill>
              </a:rPr>
              <a:t>GACoast.UGA</a:t>
            </a:r>
            <a:endParaRPr lang="en-US" sz="1600" b="1"/>
          </a:p>
        </p:txBody>
      </p:sp>
      <p:sp>
        <p:nvSpPr>
          <p:cNvPr id="18" name="TextBox 17">
            <a:extLst>
              <a:ext uri="{FF2B5EF4-FFF2-40B4-BE49-F238E27FC236}">
                <a16:creationId xmlns:a16="http://schemas.microsoft.com/office/drawing/2014/main" id="{79B70A30-4EEE-E043-91F0-743070F4631F}"/>
              </a:ext>
            </a:extLst>
          </p:cNvPr>
          <p:cNvSpPr txBox="1"/>
          <p:nvPr userDrawn="1"/>
        </p:nvSpPr>
        <p:spPr>
          <a:xfrm>
            <a:off x="6366571" y="5845051"/>
            <a:ext cx="1637925" cy="338554"/>
          </a:xfrm>
          <a:prstGeom prst="rect">
            <a:avLst/>
          </a:prstGeom>
          <a:noFill/>
        </p:spPr>
        <p:txBody>
          <a:bodyPr wrap="square" rtlCol="0">
            <a:spAutoFit/>
          </a:bodyPr>
          <a:lstStyle/>
          <a:p>
            <a:r>
              <a:rPr lang="en-US" sz="1600" b="1">
                <a:solidFill>
                  <a:schemeClr val="bg1"/>
                </a:solidFill>
              </a:rPr>
              <a:t>@</a:t>
            </a:r>
            <a:r>
              <a:rPr lang="en-US" sz="1600" b="1" err="1">
                <a:solidFill>
                  <a:schemeClr val="bg1"/>
                </a:solidFill>
              </a:rPr>
              <a:t>gacoast.uga</a:t>
            </a:r>
            <a:endParaRPr lang="en-US" sz="1600" b="1"/>
          </a:p>
        </p:txBody>
      </p:sp>
      <p:sp>
        <p:nvSpPr>
          <p:cNvPr id="19" name="TextBox 18">
            <a:extLst>
              <a:ext uri="{FF2B5EF4-FFF2-40B4-BE49-F238E27FC236}">
                <a16:creationId xmlns:a16="http://schemas.microsoft.com/office/drawing/2014/main" id="{DAE61C28-91D8-6E48-A0E0-DB846BFA468E}"/>
              </a:ext>
            </a:extLst>
          </p:cNvPr>
          <p:cNvSpPr txBox="1"/>
          <p:nvPr userDrawn="1"/>
        </p:nvSpPr>
        <p:spPr>
          <a:xfrm>
            <a:off x="8196636" y="5834939"/>
            <a:ext cx="1828080" cy="338554"/>
          </a:xfrm>
          <a:prstGeom prst="rect">
            <a:avLst/>
          </a:prstGeom>
          <a:noFill/>
        </p:spPr>
        <p:txBody>
          <a:bodyPr wrap="square" rtlCol="0">
            <a:spAutoFit/>
          </a:bodyPr>
          <a:lstStyle/>
          <a:p>
            <a:r>
              <a:rPr lang="en-US" sz="1600" b="1" err="1">
                <a:solidFill>
                  <a:schemeClr val="bg1"/>
                </a:solidFill>
              </a:rPr>
              <a:t>gacoast.uga.edu</a:t>
            </a:r>
            <a:endParaRPr lang="en-US" sz="1600" b="1"/>
          </a:p>
        </p:txBody>
      </p:sp>
      <p:sp>
        <p:nvSpPr>
          <p:cNvPr id="4" name="TextBox 3">
            <a:extLst>
              <a:ext uri="{FF2B5EF4-FFF2-40B4-BE49-F238E27FC236}">
                <a16:creationId xmlns:a16="http://schemas.microsoft.com/office/drawing/2014/main" id="{6AC2B8F5-ADFD-6244-84D4-CAC7B38D3A44}"/>
              </a:ext>
            </a:extLst>
          </p:cNvPr>
          <p:cNvSpPr txBox="1"/>
          <p:nvPr userDrawn="1"/>
        </p:nvSpPr>
        <p:spPr>
          <a:xfrm>
            <a:off x="3202403" y="4114315"/>
            <a:ext cx="5787189" cy="461665"/>
          </a:xfrm>
          <a:prstGeom prst="rect">
            <a:avLst/>
          </a:prstGeom>
          <a:noFill/>
        </p:spPr>
        <p:txBody>
          <a:bodyPr wrap="square" rtlCol="0">
            <a:spAutoFit/>
          </a:bodyPr>
          <a:lstStyle/>
          <a:p>
            <a:pPr algn="ctr"/>
            <a:r>
              <a:rPr lang="en-US" sz="2400" b="0" i="0" spc="300">
                <a:solidFill>
                  <a:schemeClr val="bg1"/>
                </a:solidFill>
                <a:latin typeface="+mn-lt"/>
              </a:rPr>
              <a:t>CONNECT WITH US:</a:t>
            </a:r>
          </a:p>
        </p:txBody>
      </p:sp>
      <p:sp>
        <p:nvSpPr>
          <p:cNvPr id="16" name="Text Placeholder 2">
            <a:extLst>
              <a:ext uri="{FF2B5EF4-FFF2-40B4-BE49-F238E27FC236}">
                <a16:creationId xmlns:a16="http://schemas.microsoft.com/office/drawing/2014/main" id="{4D990D5A-3BF6-3B45-91A8-FE3156F411B7}"/>
              </a:ext>
            </a:extLst>
          </p:cNvPr>
          <p:cNvSpPr>
            <a:spLocks noGrp="1"/>
          </p:cNvSpPr>
          <p:nvPr>
            <p:ph type="body" sz="quarter" idx="10" hasCustomPrompt="1"/>
          </p:nvPr>
        </p:nvSpPr>
        <p:spPr>
          <a:xfrm>
            <a:off x="1201734" y="1136850"/>
            <a:ext cx="9788525" cy="1228654"/>
          </a:xfrm>
        </p:spPr>
        <p:txBody>
          <a:bodyPr>
            <a:normAutofit/>
          </a:bodyPr>
          <a:lstStyle>
            <a:lvl1pPr marL="0" indent="0" algn="ctr">
              <a:lnSpc>
                <a:spcPct val="100000"/>
              </a:lnSpc>
              <a:spcBef>
                <a:spcPts val="0"/>
              </a:spcBef>
              <a:buFont typeface="Arial" charset="0"/>
              <a:buNone/>
              <a:defRPr sz="54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Questions? / Thank You</a:t>
            </a:r>
            <a:endParaRPr lang="en-US"/>
          </a:p>
        </p:txBody>
      </p:sp>
    </p:spTree>
    <p:extLst>
      <p:ext uri="{BB962C8B-B14F-4D97-AF65-F5344CB8AC3E}">
        <p14:creationId xmlns:p14="http://schemas.microsoft.com/office/powerpoint/2010/main" val="35038468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B21DA642-2001-6747-9867-718353402794}"/>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2A43F753-53F5-E341-A4CA-6831A376827E}"/>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45689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udent Opportuni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1238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udent Opportunitie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93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ecome-A-Fri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a:stretch/>
        </p:blipFill>
        <p:spPr>
          <a:xfrm>
            <a:off x="316951" y="5908432"/>
            <a:ext cx="2626655" cy="700894"/>
          </a:xfrm>
          <a:prstGeom prst="rect">
            <a:avLst/>
          </a:prstGeom>
        </p:spPr>
      </p:pic>
      <p:pic>
        <p:nvPicPr>
          <p:cNvPr id="5" name="Picture 4" descr="Logo&#10;&#10;Description automatically generated">
            <a:extLst>
              <a:ext uri="{FF2B5EF4-FFF2-40B4-BE49-F238E27FC236}">
                <a16:creationId xmlns:a16="http://schemas.microsoft.com/office/drawing/2014/main" id="{C950A06D-1CFA-8144-BC4A-E60D53A21C8D}"/>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201378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2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C9CACBF3-8AE9-6945-8B0F-AB024DD1B71A}"/>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1" name="Picture 10" descr="Logo&#10;&#10;Description automatically generated">
            <a:extLst>
              <a:ext uri="{FF2B5EF4-FFF2-40B4-BE49-F238E27FC236}">
                <a16:creationId xmlns:a16="http://schemas.microsoft.com/office/drawing/2014/main" id="{6D76E3D7-074C-E346-845F-BBCE0248C62C}"/>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122947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3_black">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8" name="Picture 17">
            <a:extLst>
              <a:ext uri="{FF2B5EF4-FFF2-40B4-BE49-F238E27FC236}">
                <a16:creationId xmlns:a16="http://schemas.microsoft.com/office/drawing/2014/main" id="{712835FB-8CF1-6C4B-B0CC-4A53E881B285}"/>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0FD86A8A-117E-5344-BE2B-E3591CBBDAC1}"/>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141239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_black">
    <p:spTree>
      <p:nvGrpSpPr>
        <p:cNvPr id="1" name=""/>
        <p:cNvGrpSpPr/>
        <p:nvPr/>
      </p:nvGrpSpPr>
      <p:grpSpPr>
        <a:xfrm>
          <a:off x="0" y="0"/>
          <a:ext cx="0" cy="0"/>
          <a:chOff x="0" y="0"/>
          <a:chExt cx="0" cy="0"/>
        </a:xfrm>
      </p:grpSpPr>
      <p:sp>
        <p:nvSpPr>
          <p:cNvPr id="16" name="Rectangle 15"/>
          <p:cNvSpPr/>
          <p:nvPr userDrawn="1"/>
        </p:nvSpPr>
        <p:spPr>
          <a:xfrm>
            <a:off x="0" y="9293"/>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DA43DCCB-35BC-0D4E-9875-F49A3453AA3B}"/>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451887B2-218B-1A40-913D-B3960550C450}"/>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67172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2_black">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976456A5-07EC-E740-9A6E-A25FCC7F4A12}"/>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169469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3_black">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067896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Red_1">
    <p:bg>
      <p:bgRef idx="1001">
        <a:schemeClr val="bg1"/>
      </p:bgRef>
    </p:bg>
    <p:spTree>
      <p:nvGrpSpPr>
        <p:cNvPr id="1" name=""/>
        <p:cNvGrpSpPr/>
        <p:nvPr/>
      </p:nvGrpSpPr>
      <p:grpSpPr>
        <a:xfrm>
          <a:off x="0" y="0"/>
          <a:ext cx="0" cy="0"/>
          <a:chOff x="0" y="0"/>
          <a:chExt cx="0" cy="0"/>
        </a:xfrm>
      </p:grpSpPr>
      <p:sp>
        <p:nvSpPr>
          <p:cNvPr id="26" name="Rectangle 25"/>
          <p:cNvSpPr/>
          <p:nvPr userDrawn="1"/>
        </p:nvSpPr>
        <p:spPr>
          <a:xfrm>
            <a:off x="0" y="0"/>
            <a:ext cx="4572000" cy="6883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082" y="106606"/>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pic>
        <p:nvPicPr>
          <p:cNvPr id="12" name="Picture 11">
            <a:extLst>
              <a:ext uri="{FF2B5EF4-FFF2-40B4-BE49-F238E27FC236}">
                <a16:creationId xmlns:a16="http://schemas.microsoft.com/office/drawing/2014/main" id="{C781D202-F60A-1341-A781-D5C9CE4720EC}"/>
              </a:ext>
            </a:extLst>
          </p:cNvPr>
          <p:cNvPicPr>
            <a:picLocks noChangeAspect="1"/>
          </p:cNvPicPr>
          <p:nvPr userDrawn="1"/>
        </p:nvPicPr>
        <p:blipFill>
          <a:blip r:embed="rId2"/>
          <a:srcRect/>
          <a:stretch/>
        </p:blipFill>
        <p:spPr>
          <a:xfrm>
            <a:off x="925759" y="5529519"/>
            <a:ext cx="2778731" cy="741474"/>
          </a:xfrm>
          <a:prstGeom prst="rect">
            <a:avLst/>
          </a:prstGeom>
        </p:spPr>
      </p:pic>
    </p:spTree>
    <p:extLst>
      <p:ext uri="{BB962C8B-B14F-4D97-AF65-F5344CB8AC3E}">
        <p14:creationId xmlns:p14="http://schemas.microsoft.com/office/powerpoint/2010/main" val="18600247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044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Red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696911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Red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19203169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9E06FAA1-FA4A-CF49-948F-CE8F0D592768}"/>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EB92D7AE-491D-CF46-9284-A9350822B77A}"/>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998288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D69108CD-28BE-DE41-B01E-8145415CF8FD}"/>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D397EAE4-7ACF-9D4A-9965-B969099C5FF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47689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0CD768B0-50B8-C140-B1D1-A0059D84DA01}"/>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FC30A9D1-8F6B-BD45-9EC7-E344EC80818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14009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2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0CA146D3-6F75-C642-B17E-13DFEDB8721A}"/>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1" name="Picture 10" descr="Logo&#10;&#10;Description automatically generated">
            <a:extLst>
              <a:ext uri="{FF2B5EF4-FFF2-40B4-BE49-F238E27FC236}">
                <a16:creationId xmlns:a16="http://schemas.microsoft.com/office/drawing/2014/main" id="{40ED60DD-E54F-C44F-9636-20653F59273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25134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3_black">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8" name="Picture 17">
            <a:extLst>
              <a:ext uri="{FF2B5EF4-FFF2-40B4-BE49-F238E27FC236}">
                <a16:creationId xmlns:a16="http://schemas.microsoft.com/office/drawing/2014/main" id="{C4D6D0F3-83E8-AC4A-9417-7F8B4A3E2920}"/>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425FD757-82E5-484D-A41F-B131CE63D7E4}"/>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34739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_red">
    <p:spTree>
      <p:nvGrpSpPr>
        <p:cNvPr id="1" name=""/>
        <p:cNvGrpSpPr/>
        <p:nvPr/>
      </p:nvGrpSpPr>
      <p:grpSpPr>
        <a:xfrm>
          <a:off x="0" y="0"/>
          <a:ext cx="0" cy="0"/>
          <a:chOff x="0" y="0"/>
          <a:chExt cx="0" cy="0"/>
        </a:xfrm>
      </p:grpSpPr>
      <p:sp>
        <p:nvSpPr>
          <p:cNvPr id="16" name="Rectangle 15"/>
          <p:cNvSpPr/>
          <p:nvPr userDrawn="1"/>
        </p:nvSpPr>
        <p:spPr>
          <a:xfrm>
            <a:off x="0" y="0"/>
            <a:ext cx="1219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4E9436B7-1822-6D46-8C2B-B8483706C536}"/>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3C184F5C-A26C-134F-818A-3EFFC5B5E7F5}"/>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311213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2_red">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EE76622C-FB30-B84C-B83D-431B4C5A9F9D}"/>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4042559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3_red">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3825928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ca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rcRect/>
          <a:stretch/>
        </p:blipFill>
        <p:spPr>
          <a:xfrm>
            <a:off x="399329" y="6052083"/>
            <a:ext cx="2626655" cy="479496"/>
          </a:xfrm>
          <a:prstGeom prst="rect">
            <a:avLst/>
          </a:prstGeom>
        </p:spPr>
      </p:pic>
    </p:spTree>
    <p:extLst>
      <p:ext uri="{BB962C8B-B14F-4D97-AF65-F5344CB8AC3E}">
        <p14:creationId xmlns:p14="http://schemas.microsoft.com/office/powerpoint/2010/main" val="24341004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Blue_1">
    <p:bg>
      <p:bgRef idx="1001">
        <a:schemeClr val="bg1"/>
      </p:bgRef>
    </p:bg>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082"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25342" y="5532450"/>
            <a:ext cx="2779776" cy="741754"/>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33934852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Blue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1623121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_Blue_3">
    <p:bg>
      <p:bgPr>
        <a:solidFill>
          <a:srgbClr val="034E6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3060756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a:noFill/>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66D02C79-FBBE-844E-A0A2-FE9E8DA91A15}"/>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5967667C-682D-E340-A218-2A1AD8930228}"/>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4156143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0E9ACAF7-859F-9D44-A1D0-225A9972ACE4}"/>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9DD97BB1-6EB0-124C-AFBA-C90FF92641B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43944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93D999E6-3BCD-7C42-9A3B-A763E57AE909}"/>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0811258D-745C-574E-A330-AD9F83FAAC00}"/>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57970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2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84D98CCF-8774-4F42-B007-41A815FE14E6}"/>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6" name="Picture 15" descr="Logo&#10;&#10;Description automatically generated">
            <a:extLst>
              <a:ext uri="{FF2B5EF4-FFF2-40B4-BE49-F238E27FC236}">
                <a16:creationId xmlns:a16="http://schemas.microsoft.com/office/drawing/2014/main" id="{0E373189-101F-E447-8A6A-2C9ADD908435}"/>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519119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3_blue">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6" name="Picture 15">
            <a:extLst>
              <a:ext uri="{FF2B5EF4-FFF2-40B4-BE49-F238E27FC236}">
                <a16:creationId xmlns:a16="http://schemas.microsoft.com/office/drawing/2014/main" id="{59085084-BAD4-D44C-B58E-9AEF2E5E52DC}"/>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0D9797D8-E35D-A24A-9707-2618C71CE058}"/>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780521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_blue">
    <p:spTree>
      <p:nvGrpSpPr>
        <p:cNvPr id="1" name=""/>
        <p:cNvGrpSpPr/>
        <p:nvPr/>
      </p:nvGrpSpPr>
      <p:grpSpPr>
        <a:xfrm>
          <a:off x="0" y="0"/>
          <a:ext cx="0" cy="0"/>
          <a:chOff x="0" y="0"/>
          <a:chExt cx="0" cy="0"/>
        </a:xfrm>
      </p:grpSpPr>
      <p:sp>
        <p:nvSpPr>
          <p:cNvPr id="16" name="Rectangle 15"/>
          <p:cNvSpPr/>
          <p:nvPr userDrawn="1"/>
        </p:nvSpPr>
        <p:spPr>
          <a:xfrm>
            <a:off x="0" y="0"/>
            <a:ext cx="1219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057B7A49-33D2-7540-97C9-A23A4F8B27DB}"/>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C4C6505F-78BD-C64E-B6A7-2850A471651A}"/>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95611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2_blue">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3AB38933-9E3A-2345-AFAC-971D6DB551B5}"/>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40700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cus Are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rcRect/>
          <a:stretch/>
        </p:blipFill>
        <p:spPr>
          <a:xfrm>
            <a:off x="399329" y="6052083"/>
            <a:ext cx="2626655" cy="479496"/>
          </a:xfrm>
          <a:prstGeom prst="rect">
            <a:avLst/>
          </a:prstGeom>
        </p:spPr>
      </p:pic>
    </p:spTree>
    <p:extLst>
      <p:ext uri="{BB962C8B-B14F-4D97-AF65-F5344CB8AC3E}">
        <p14:creationId xmlns:p14="http://schemas.microsoft.com/office/powerpoint/2010/main" val="1987151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3_blue">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973242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estions/ThankYou/Soci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BF04443-ACED-494F-8528-FE4FB8015505}"/>
              </a:ext>
            </a:extLst>
          </p:cNvPr>
          <p:cNvPicPr>
            <a:picLocks noChangeAspect="1"/>
          </p:cNvPicPr>
          <p:nvPr userDrawn="1"/>
        </p:nvPicPr>
        <p:blipFill>
          <a:blip r:embed="rId3"/>
          <a:stretch>
            <a:fillRect/>
          </a:stretch>
        </p:blipFill>
        <p:spPr>
          <a:xfrm>
            <a:off x="2851461" y="4931588"/>
            <a:ext cx="780345" cy="780345"/>
          </a:xfrm>
          <a:prstGeom prst="rect">
            <a:avLst/>
          </a:prstGeom>
        </p:spPr>
      </p:pic>
      <p:pic>
        <p:nvPicPr>
          <p:cNvPr id="7" name="Picture 6">
            <a:extLst>
              <a:ext uri="{FF2B5EF4-FFF2-40B4-BE49-F238E27FC236}">
                <a16:creationId xmlns:a16="http://schemas.microsoft.com/office/drawing/2014/main" id="{C5F90C66-1B6F-E140-86A8-CC3EE3237971}"/>
              </a:ext>
            </a:extLst>
          </p:cNvPr>
          <p:cNvPicPr>
            <a:picLocks noChangeAspect="1"/>
          </p:cNvPicPr>
          <p:nvPr userDrawn="1"/>
        </p:nvPicPr>
        <p:blipFill>
          <a:blip r:embed="rId4"/>
          <a:stretch>
            <a:fillRect/>
          </a:stretch>
        </p:blipFill>
        <p:spPr>
          <a:xfrm>
            <a:off x="4859953" y="4907467"/>
            <a:ext cx="800880" cy="800880"/>
          </a:xfrm>
          <a:prstGeom prst="rect">
            <a:avLst/>
          </a:prstGeom>
        </p:spPr>
      </p:pic>
      <p:pic>
        <p:nvPicPr>
          <p:cNvPr id="9" name="Picture 8">
            <a:extLst>
              <a:ext uri="{FF2B5EF4-FFF2-40B4-BE49-F238E27FC236}">
                <a16:creationId xmlns:a16="http://schemas.microsoft.com/office/drawing/2014/main" id="{8978C98C-D704-5544-BA3C-468B1F6F40AA}"/>
              </a:ext>
            </a:extLst>
          </p:cNvPr>
          <p:cNvPicPr>
            <a:picLocks noChangeAspect="1"/>
          </p:cNvPicPr>
          <p:nvPr userDrawn="1"/>
        </p:nvPicPr>
        <p:blipFill>
          <a:blip r:embed="rId5"/>
          <a:stretch>
            <a:fillRect/>
          </a:stretch>
        </p:blipFill>
        <p:spPr>
          <a:xfrm>
            <a:off x="6790228" y="4903318"/>
            <a:ext cx="790613" cy="790613"/>
          </a:xfrm>
          <a:prstGeom prst="rect">
            <a:avLst/>
          </a:prstGeom>
        </p:spPr>
      </p:pic>
      <p:pic>
        <p:nvPicPr>
          <p:cNvPr id="10" name="Picture 9">
            <a:extLst>
              <a:ext uri="{FF2B5EF4-FFF2-40B4-BE49-F238E27FC236}">
                <a16:creationId xmlns:a16="http://schemas.microsoft.com/office/drawing/2014/main" id="{FC216AB6-B6B8-E84C-AB26-BEC1CB150C63}"/>
              </a:ext>
            </a:extLst>
          </p:cNvPr>
          <p:cNvPicPr>
            <a:picLocks noChangeAspect="1"/>
          </p:cNvPicPr>
          <p:nvPr userDrawn="1"/>
        </p:nvPicPr>
        <p:blipFill>
          <a:blip r:embed="rId6"/>
          <a:stretch>
            <a:fillRect/>
          </a:stretch>
        </p:blipFill>
        <p:spPr>
          <a:xfrm>
            <a:off x="8710236" y="4921768"/>
            <a:ext cx="800880" cy="786579"/>
          </a:xfrm>
          <a:prstGeom prst="rect">
            <a:avLst/>
          </a:prstGeom>
        </p:spPr>
      </p:pic>
      <p:sp>
        <p:nvSpPr>
          <p:cNvPr id="12" name="TextBox 11">
            <a:extLst>
              <a:ext uri="{FF2B5EF4-FFF2-40B4-BE49-F238E27FC236}">
                <a16:creationId xmlns:a16="http://schemas.microsoft.com/office/drawing/2014/main" id="{64D416D0-ADCB-4B45-A46C-2EA0936CA930}"/>
              </a:ext>
            </a:extLst>
          </p:cNvPr>
          <p:cNvSpPr txBox="1"/>
          <p:nvPr userDrawn="1"/>
        </p:nvSpPr>
        <p:spPr>
          <a:xfrm>
            <a:off x="4345536" y="5854981"/>
            <a:ext cx="1828080" cy="338554"/>
          </a:xfrm>
          <a:prstGeom prst="rect">
            <a:avLst/>
          </a:prstGeom>
          <a:noFill/>
        </p:spPr>
        <p:txBody>
          <a:bodyPr wrap="square" rtlCol="0">
            <a:spAutoFit/>
          </a:bodyPr>
          <a:lstStyle/>
          <a:p>
            <a:r>
              <a:rPr lang="en-US" sz="1600" b="1">
                <a:solidFill>
                  <a:schemeClr val="bg1"/>
                </a:solidFill>
              </a:rPr>
              <a:t>@</a:t>
            </a:r>
            <a:r>
              <a:rPr lang="en-US" sz="1600" b="1" err="1">
                <a:solidFill>
                  <a:schemeClr val="bg1"/>
                </a:solidFill>
              </a:rPr>
              <a:t>GAcoast_UGA</a:t>
            </a:r>
            <a:endParaRPr lang="en-US" sz="1600" b="1"/>
          </a:p>
        </p:txBody>
      </p:sp>
      <p:sp>
        <p:nvSpPr>
          <p:cNvPr id="17" name="TextBox 16">
            <a:extLst>
              <a:ext uri="{FF2B5EF4-FFF2-40B4-BE49-F238E27FC236}">
                <a16:creationId xmlns:a16="http://schemas.microsoft.com/office/drawing/2014/main" id="{87AEBE18-423B-FF41-8C00-6F5350F945C4}"/>
              </a:ext>
            </a:extLst>
          </p:cNvPr>
          <p:cNvSpPr txBox="1"/>
          <p:nvPr userDrawn="1"/>
        </p:nvSpPr>
        <p:spPr>
          <a:xfrm>
            <a:off x="2327592" y="5861747"/>
            <a:ext cx="1828081"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 </a:t>
            </a:r>
            <a:r>
              <a:rPr lang="en-US" sz="1600" b="1" err="1">
                <a:solidFill>
                  <a:schemeClr val="bg1"/>
                </a:solidFill>
              </a:rPr>
              <a:t>GACoast.UGA</a:t>
            </a:r>
            <a:endParaRPr lang="en-US" sz="1600" b="1"/>
          </a:p>
        </p:txBody>
      </p:sp>
      <p:sp>
        <p:nvSpPr>
          <p:cNvPr id="18" name="TextBox 17">
            <a:extLst>
              <a:ext uri="{FF2B5EF4-FFF2-40B4-BE49-F238E27FC236}">
                <a16:creationId xmlns:a16="http://schemas.microsoft.com/office/drawing/2014/main" id="{79B70A30-4EEE-E043-91F0-743070F4631F}"/>
              </a:ext>
            </a:extLst>
          </p:cNvPr>
          <p:cNvSpPr txBox="1"/>
          <p:nvPr userDrawn="1"/>
        </p:nvSpPr>
        <p:spPr>
          <a:xfrm>
            <a:off x="6366571" y="5845051"/>
            <a:ext cx="1637925" cy="338554"/>
          </a:xfrm>
          <a:prstGeom prst="rect">
            <a:avLst/>
          </a:prstGeom>
          <a:noFill/>
        </p:spPr>
        <p:txBody>
          <a:bodyPr wrap="square" rtlCol="0">
            <a:spAutoFit/>
          </a:bodyPr>
          <a:lstStyle/>
          <a:p>
            <a:r>
              <a:rPr lang="en-US" sz="1600" b="1">
                <a:solidFill>
                  <a:schemeClr val="bg1"/>
                </a:solidFill>
              </a:rPr>
              <a:t>@</a:t>
            </a:r>
            <a:r>
              <a:rPr lang="en-US" sz="1600" b="1" err="1">
                <a:solidFill>
                  <a:schemeClr val="bg1"/>
                </a:solidFill>
              </a:rPr>
              <a:t>gacoast.uga</a:t>
            </a:r>
            <a:endParaRPr lang="en-US" sz="1600" b="1"/>
          </a:p>
        </p:txBody>
      </p:sp>
      <p:sp>
        <p:nvSpPr>
          <p:cNvPr id="19" name="TextBox 18">
            <a:extLst>
              <a:ext uri="{FF2B5EF4-FFF2-40B4-BE49-F238E27FC236}">
                <a16:creationId xmlns:a16="http://schemas.microsoft.com/office/drawing/2014/main" id="{DAE61C28-91D8-6E48-A0E0-DB846BFA468E}"/>
              </a:ext>
            </a:extLst>
          </p:cNvPr>
          <p:cNvSpPr txBox="1"/>
          <p:nvPr userDrawn="1"/>
        </p:nvSpPr>
        <p:spPr>
          <a:xfrm>
            <a:off x="8196636" y="5834939"/>
            <a:ext cx="1828080" cy="338554"/>
          </a:xfrm>
          <a:prstGeom prst="rect">
            <a:avLst/>
          </a:prstGeom>
          <a:noFill/>
        </p:spPr>
        <p:txBody>
          <a:bodyPr wrap="square" rtlCol="0">
            <a:spAutoFit/>
          </a:bodyPr>
          <a:lstStyle/>
          <a:p>
            <a:r>
              <a:rPr lang="en-US" sz="1600" b="1" err="1">
                <a:solidFill>
                  <a:schemeClr val="bg1"/>
                </a:solidFill>
              </a:rPr>
              <a:t>gacoast.uga.edu</a:t>
            </a:r>
            <a:endParaRPr lang="en-US" sz="1600" b="1"/>
          </a:p>
        </p:txBody>
      </p:sp>
      <p:sp>
        <p:nvSpPr>
          <p:cNvPr id="4" name="TextBox 3">
            <a:extLst>
              <a:ext uri="{FF2B5EF4-FFF2-40B4-BE49-F238E27FC236}">
                <a16:creationId xmlns:a16="http://schemas.microsoft.com/office/drawing/2014/main" id="{6AC2B8F5-ADFD-6244-84D4-CAC7B38D3A44}"/>
              </a:ext>
            </a:extLst>
          </p:cNvPr>
          <p:cNvSpPr txBox="1"/>
          <p:nvPr userDrawn="1"/>
        </p:nvSpPr>
        <p:spPr>
          <a:xfrm>
            <a:off x="3202403" y="4114315"/>
            <a:ext cx="5787189" cy="461665"/>
          </a:xfrm>
          <a:prstGeom prst="rect">
            <a:avLst/>
          </a:prstGeom>
          <a:noFill/>
        </p:spPr>
        <p:txBody>
          <a:bodyPr wrap="square" rtlCol="0">
            <a:spAutoFit/>
          </a:bodyPr>
          <a:lstStyle/>
          <a:p>
            <a:pPr algn="ctr"/>
            <a:r>
              <a:rPr lang="en-US" sz="2400" b="0" i="0" spc="300">
                <a:solidFill>
                  <a:schemeClr val="bg1"/>
                </a:solidFill>
                <a:latin typeface="+mn-lt"/>
              </a:rPr>
              <a:t>CONNECT WITH US:</a:t>
            </a:r>
          </a:p>
        </p:txBody>
      </p:sp>
      <p:sp>
        <p:nvSpPr>
          <p:cNvPr id="16" name="Text Placeholder 2">
            <a:extLst>
              <a:ext uri="{FF2B5EF4-FFF2-40B4-BE49-F238E27FC236}">
                <a16:creationId xmlns:a16="http://schemas.microsoft.com/office/drawing/2014/main" id="{4D990D5A-3BF6-3B45-91A8-FE3156F411B7}"/>
              </a:ext>
            </a:extLst>
          </p:cNvPr>
          <p:cNvSpPr>
            <a:spLocks noGrp="1"/>
          </p:cNvSpPr>
          <p:nvPr>
            <p:ph type="body" sz="quarter" idx="10" hasCustomPrompt="1"/>
          </p:nvPr>
        </p:nvSpPr>
        <p:spPr>
          <a:xfrm>
            <a:off x="1201734" y="1136850"/>
            <a:ext cx="9788525" cy="1228654"/>
          </a:xfrm>
        </p:spPr>
        <p:txBody>
          <a:bodyPr>
            <a:normAutofit/>
          </a:bodyPr>
          <a:lstStyle>
            <a:lvl1pPr marL="0" indent="0" algn="ctr">
              <a:lnSpc>
                <a:spcPct val="100000"/>
              </a:lnSpc>
              <a:spcBef>
                <a:spcPts val="0"/>
              </a:spcBef>
              <a:buFont typeface="Arial" charset="0"/>
              <a:buNone/>
              <a:defRPr sz="54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Questions? / Thank You</a:t>
            </a:r>
            <a:endParaRPr lang="en-US"/>
          </a:p>
        </p:txBody>
      </p:sp>
    </p:spTree>
    <p:extLst>
      <p:ext uri="{BB962C8B-B14F-4D97-AF65-F5344CB8AC3E}">
        <p14:creationId xmlns:p14="http://schemas.microsoft.com/office/powerpoint/2010/main" val="35038468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udent Opportuni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123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udent Opportunitie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9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ecome-A-Fri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a:stretch/>
        </p:blipFill>
        <p:spPr>
          <a:xfrm>
            <a:off x="316951" y="5908432"/>
            <a:ext cx="2626655" cy="700894"/>
          </a:xfrm>
          <a:prstGeom prst="rect">
            <a:avLst/>
          </a:prstGeom>
        </p:spPr>
      </p:pic>
      <p:pic>
        <p:nvPicPr>
          <p:cNvPr id="5" name="Picture 4" descr="Logo&#10;&#10;Description automatically generated">
            <a:extLst>
              <a:ext uri="{FF2B5EF4-FFF2-40B4-BE49-F238E27FC236}">
                <a16:creationId xmlns:a16="http://schemas.microsoft.com/office/drawing/2014/main" id="{C950A06D-1CFA-8144-BC4A-E60D53A21C8D}"/>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201378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a:stretch/>
        </p:blipFill>
        <p:spPr>
          <a:xfrm>
            <a:off x="316951" y="5908432"/>
            <a:ext cx="2626655" cy="700894"/>
          </a:xfrm>
          <a:prstGeom prst="rect">
            <a:avLst/>
          </a:prstGeom>
        </p:spPr>
      </p:pic>
      <p:pic>
        <p:nvPicPr>
          <p:cNvPr id="8" name="Picture 7" descr="Logo&#10;&#10;Description automatically generated">
            <a:extLst>
              <a:ext uri="{FF2B5EF4-FFF2-40B4-BE49-F238E27FC236}">
                <a16:creationId xmlns:a16="http://schemas.microsoft.com/office/drawing/2014/main" id="{9AA9D883-1E0E-5D4E-A412-2A844C78E3F0}"/>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726338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044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ca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rcRect/>
          <a:stretch/>
        </p:blipFill>
        <p:spPr>
          <a:xfrm>
            <a:off x="399329" y="6052083"/>
            <a:ext cx="2626655" cy="479496"/>
          </a:xfrm>
          <a:prstGeom prst="rect">
            <a:avLst/>
          </a:prstGeom>
        </p:spPr>
      </p:pic>
    </p:spTree>
    <p:extLst>
      <p:ext uri="{BB962C8B-B14F-4D97-AF65-F5344CB8AC3E}">
        <p14:creationId xmlns:p14="http://schemas.microsoft.com/office/powerpoint/2010/main" val="24341004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cus Are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rcRect/>
          <a:stretch/>
        </p:blipFill>
        <p:spPr>
          <a:xfrm>
            <a:off x="399329" y="6052083"/>
            <a:ext cx="2626655" cy="479496"/>
          </a:xfrm>
          <a:prstGeom prst="rect">
            <a:avLst/>
          </a:prstGeom>
        </p:spPr>
      </p:pic>
    </p:spTree>
    <p:extLst>
      <p:ext uri="{BB962C8B-B14F-4D97-AF65-F5344CB8AC3E}">
        <p14:creationId xmlns:p14="http://schemas.microsoft.com/office/powerpoint/2010/main" val="1987151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White_1">
    <p:bg>
      <p:bgRef idx="1001">
        <a:schemeClr val="bg2"/>
      </p:bgRef>
    </p:bg>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468"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52210" y="5689677"/>
            <a:ext cx="2779776" cy="507449"/>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16002641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White_1">
    <p:bg>
      <p:bgRef idx="1001">
        <a:schemeClr val="bg2"/>
      </p:bgRef>
    </p:bg>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468"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52210" y="5689677"/>
            <a:ext cx="2779776" cy="507449"/>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16002641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White_2">
    <p:bg>
      <p:bgRef idx="1001">
        <a:schemeClr val="bg2"/>
      </p:bgRef>
    </p:bg>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6" y="6158156"/>
            <a:ext cx="2229308" cy="406961"/>
          </a:xfrm>
          <a:prstGeom prst="rect">
            <a:avLst/>
          </a:prstGeom>
        </p:spPr>
      </p:pic>
      <p:cxnSp>
        <p:nvCxnSpPr>
          <p:cNvPr id="38" name="Straight Connector 37"/>
          <p:cNvCxnSpPr/>
          <p:nvPr userDrawn="1"/>
        </p:nvCxnSpPr>
        <p:spPr>
          <a:xfrm>
            <a:off x="85468"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26962540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White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286" y="5440169"/>
            <a:ext cx="3365427" cy="614359"/>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19885956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_Black_1">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468"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25759" y="5529519"/>
            <a:ext cx="2778731" cy="741474"/>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1083099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Black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514216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_Black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42341611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125B3271-431C-3A45-9A6E-117DC4B57B02}"/>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A4413FC9-46CD-0646-B134-41B1608FB1D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794944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E896BCC3-75DD-2F44-973B-93BC6F632210}"/>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0C1A7484-8A15-5841-B9EA-AD822FF9933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2191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B21DA642-2001-6747-9867-718353402794}"/>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2A43F753-53F5-E341-A4CA-6831A376827E}"/>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45689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2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C9CACBF3-8AE9-6945-8B0F-AB024DD1B71A}"/>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1" name="Picture 10" descr="Logo&#10;&#10;Description automatically generated">
            <a:extLst>
              <a:ext uri="{FF2B5EF4-FFF2-40B4-BE49-F238E27FC236}">
                <a16:creationId xmlns:a16="http://schemas.microsoft.com/office/drawing/2014/main" id="{6D76E3D7-074C-E346-845F-BBCE0248C62C}"/>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122947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3_black">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8" name="Picture 17">
            <a:extLst>
              <a:ext uri="{FF2B5EF4-FFF2-40B4-BE49-F238E27FC236}">
                <a16:creationId xmlns:a16="http://schemas.microsoft.com/office/drawing/2014/main" id="{712835FB-8CF1-6C4B-B0CC-4A53E881B285}"/>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0FD86A8A-117E-5344-BE2B-E3591CBBDAC1}"/>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141239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White_2">
    <p:bg>
      <p:bgRef idx="1001">
        <a:schemeClr val="bg2"/>
      </p:bgRef>
    </p:bg>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6" y="6158156"/>
            <a:ext cx="2229308" cy="406961"/>
          </a:xfrm>
          <a:prstGeom prst="rect">
            <a:avLst/>
          </a:prstGeom>
        </p:spPr>
      </p:pic>
      <p:cxnSp>
        <p:nvCxnSpPr>
          <p:cNvPr id="38" name="Straight Connector 37"/>
          <p:cNvCxnSpPr/>
          <p:nvPr userDrawn="1"/>
        </p:nvCxnSpPr>
        <p:spPr>
          <a:xfrm>
            <a:off x="85468"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26962540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_black">
    <p:spTree>
      <p:nvGrpSpPr>
        <p:cNvPr id="1" name=""/>
        <p:cNvGrpSpPr/>
        <p:nvPr/>
      </p:nvGrpSpPr>
      <p:grpSpPr>
        <a:xfrm>
          <a:off x="0" y="0"/>
          <a:ext cx="0" cy="0"/>
          <a:chOff x="0" y="0"/>
          <a:chExt cx="0" cy="0"/>
        </a:xfrm>
      </p:grpSpPr>
      <p:sp>
        <p:nvSpPr>
          <p:cNvPr id="16" name="Rectangle 15"/>
          <p:cNvSpPr/>
          <p:nvPr userDrawn="1"/>
        </p:nvSpPr>
        <p:spPr>
          <a:xfrm>
            <a:off x="0" y="9293"/>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DA43DCCB-35BC-0D4E-9875-F49A3453AA3B}"/>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451887B2-218B-1A40-913D-B3960550C450}"/>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67172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2_black">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976456A5-07EC-E740-9A6E-A25FCC7F4A12}"/>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169469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3_black">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067896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_Red_1">
    <p:bg>
      <p:bgRef idx="1001">
        <a:schemeClr val="bg1"/>
      </p:bgRef>
    </p:bg>
    <p:spTree>
      <p:nvGrpSpPr>
        <p:cNvPr id="1" name=""/>
        <p:cNvGrpSpPr/>
        <p:nvPr/>
      </p:nvGrpSpPr>
      <p:grpSpPr>
        <a:xfrm>
          <a:off x="0" y="0"/>
          <a:ext cx="0" cy="0"/>
          <a:chOff x="0" y="0"/>
          <a:chExt cx="0" cy="0"/>
        </a:xfrm>
      </p:grpSpPr>
      <p:sp>
        <p:nvSpPr>
          <p:cNvPr id="26" name="Rectangle 25"/>
          <p:cNvSpPr/>
          <p:nvPr userDrawn="1"/>
        </p:nvSpPr>
        <p:spPr>
          <a:xfrm>
            <a:off x="0" y="0"/>
            <a:ext cx="4572000" cy="6883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082" y="106606"/>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pic>
        <p:nvPicPr>
          <p:cNvPr id="12" name="Picture 11">
            <a:extLst>
              <a:ext uri="{FF2B5EF4-FFF2-40B4-BE49-F238E27FC236}">
                <a16:creationId xmlns:a16="http://schemas.microsoft.com/office/drawing/2014/main" id="{C781D202-F60A-1341-A781-D5C9CE4720EC}"/>
              </a:ext>
            </a:extLst>
          </p:cNvPr>
          <p:cNvPicPr>
            <a:picLocks noChangeAspect="1"/>
          </p:cNvPicPr>
          <p:nvPr userDrawn="1"/>
        </p:nvPicPr>
        <p:blipFill>
          <a:blip r:embed="rId2"/>
          <a:srcRect/>
          <a:stretch/>
        </p:blipFill>
        <p:spPr>
          <a:xfrm>
            <a:off x="925759" y="5529519"/>
            <a:ext cx="2778731" cy="741474"/>
          </a:xfrm>
          <a:prstGeom prst="rect">
            <a:avLst/>
          </a:prstGeom>
        </p:spPr>
      </p:pic>
    </p:spTree>
    <p:extLst>
      <p:ext uri="{BB962C8B-B14F-4D97-AF65-F5344CB8AC3E}">
        <p14:creationId xmlns:p14="http://schemas.microsoft.com/office/powerpoint/2010/main" val="18600247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Red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696911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_Red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19203169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9E06FAA1-FA4A-CF49-948F-CE8F0D592768}"/>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EB92D7AE-491D-CF46-9284-A9350822B77A}"/>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998288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D69108CD-28BE-DE41-B01E-8145415CF8FD}"/>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D397EAE4-7ACF-9D4A-9965-B969099C5FF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47689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0CD768B0-50B8-C140-B1D1-A0059D84DA01}"/>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FC30A9D1-8F6B-BD45-9EC7-E344EC80818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2814009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2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0CA146D3-6F75-C642-B17E-13DFEDB8721A}"/>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1" name="Picture 10" descr="Logo&#10;&#10;Description automatically generated">
            <a:extLst>
              <a:ext uri="{FF2B5EF4-FFF2-40B4-BE49-F238E27FC236}">
                <a16:creationId xmlns:a16="http://schemas.microsoft.com/office/drawing/2014/main" id="{40ED60DD-E54F-C44F-9636-20653F59273B}"/>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25134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White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286" y="5440169"/>
            <a:ext cx="3365427" cy="614359"/>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19885956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3_black">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8" name="Picture 17">
            <a:extLst>
              <a:ext uri="{FF2B5EF4-FFF2-40B4-BE49-F238E27FC236}">
                <a16:creationId xmlns:a16="http://schemas.microsoft.com/office/drawing/2014/main" id="{C4D6D0F3-83E8-AC4A-9417-7F8B4A3E2920}"/>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425FD757-82E5-484D-A41F-B131CE63D7E4}"/>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34739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_red">
    <p:spTree>
      <p:nvGrpSpPr>
        <p:cNvPr id="1" name=""/>
        <p:cNvGrpSpPr/>
        <p:nvPr/>
      </p:nvGrpSpPr>
      <p:grpSpPr>
        <a:xfrm>
          <a:off x="0" y="0"/>
          <a:ext cx="0" cy="0"/>
          <a:chOff x="0" y="0"/>
          <a:chExt cx="0" cy="0"/>
        </a:xfrm>
      </p:grpSpPr>
      <p:sp>
        <p:nvSpPr>
          <p:cNvPr id="16" name="Rectangle 15"/>
          <p:cNvSpPr/>
          <p:nvPr userDrawn="1"/>
        </p:nvSpPr>
        <p:spPr>
          <a:xfrm>
            <a:off x="0" y="0"/>
            <a:ext cx="1219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4E9436B7-1822-6D46-8C2B-B8483706C536}"/>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3C184F5C-A26C-134F-818A-3EFFC5B5E7F5}"/>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311213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2_red">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EE76622C-FB30-B84C-B83D-431B4C5A9F9D}"/>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4042559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3_red">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3825928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_Blue_1">
    <p:bg>
      <p:bgRef idx="1001">
        <a:schemeClr val="bg1"/>
      </p:bgRef>
    </p:bg>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082"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25342" y="5532450"/>
            <a:ext cx="2779776" cy="741754"/>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33934852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Blue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1623121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_Blue_3">
    <p:bg>
      <p:bgPr>
        <a:solidFill>
          <a:srgbClr val="034E6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3060756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a:noFill/>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66D02C79-FBBE-844E-A0A2-FE9E8DA91A15}"/>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5967667C-682D-E340-A218-2A1AD8930228}"/>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4156143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Arial" charset="0"/>
                <a:ea typeface="Arial" charset="0"/>
                <a:cs typeface="Arial" charset="0"/>
              </a:rPr>
              <a:t>Agenda</a:t>
            </a:r>
          </a:p>
        </p:txBody>
      </p:sp>
      <p:sp>
        <p:nvSpPr>
          <p:cNvPr id="8" name="Text Placeholder 7"/>
          <p:cNvSpPr>
            <a:spLocks noGrp="1"/>
          </p:cNvSpPr>
          <p:nvPr>
            <p:ph type="body" sz="quarter" idx="10" hasCustomPrompt="1"/>
          </p:nvPr>
        </p:nvSpPr>
        <p:spPr>
          <a:xfrm>
            <a:off x="664909" y="1346286"/>
            <a:ext cx="10910887" cy="4518025"/>
          </a:xfrm>
        </p:spPr>
        <p:txBody>
          <a:bodyPr>
            <a:normAutofit/>
          </a:bodyPr>
          <a:lstStyle>
            <a:lvl1pPr marL="0" indent="-228600">
              <a:lnSpc>
                <a:spcPct val="100000"/>
              </a:lnSpc>
              <a:spcBef>
                <a:spcPts val="0"/>
              </a:spcBef>
              <a:buFont typeface="Arial" charset="0"/>
              <a:buChar char="•"/>
              <a:defRPr sz="2000" b="1" i="0" baseline="0">
                <a:latin typeface="Arial" charset="0"/>
                <a:ea typeface="Arial" charset="0"/>
                <a:cs typeface="Arial" charset="0"/>
              </a:defRPr>
            </a:lvl1pPr>
            <a:lvl2pPr marL="0">
              <a:lnSpc>
                <a:spcPct val="100000"/>
              </a:lnSpc>
              <a:spcBef>
                <a:spcPts val="0"/>
              </a:spcBef>
              <a:defRPr sz="2000" b="0" baseline="0"/>
            </a:lvl2pPr>
            <a:lvl3pPr marL="914400">
              <a:lnSpc>
                <a:spcPct val="100000"/>
              </a:lnSpc>
              <a:defRPr/>
            </a:lvl3pPr>
          </a:lstStyle>
          <a:p>
            <a:pPr lvl="0"/>
            <a:r>
              <a:rPr lang="en-US" b="1"/>
              <a:t>Agenda Topic 1 20 Pt Arial Bold</a:t>
            </a:r>
          </a:p>
          <a:p>
            <a:pPr lvl="2"/>
            <a:r>
              <a:rPr lang="en-US" sz="1600" b="0"/>
              <a:t>Presenter or Sub-Topic 16 Pt Arial</a:t>
            </a:r>
            <a:endParaRPr lang="en-US" b="1"/>
          </a:p>
          <a:p>
            <a:pPr lvl="1"/>
            <a:endParaRPr lang="en-US"/>
          </a:p>
        </p:txBody>
      </p:sp>
      <p:pic>
        <p:nvPicPr>
          <p:cNvPr id="10" name="Picture 9">
            <a:extLst>
              <a:ext uri="{FF2B5EF4-FFF2-40B4-BE49-F238E27FC236}">
                <a16:creationId xmlns:a16="http://schemas.microsoft.com/office/drawing/2014/main" id="{0E9ACAF7-859F-9D44-A1D0-225A9972ACE4}"/>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9DD97BB1-6EB0-124C-AFBA-C90FF92641B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43944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blue">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indent="0">
              <a:lnSpc>
                <a:spcPct val="100000"/>
              </a:lnSpc>
              <a:spcBef>
                <a:spcPts val="0"/>
              </a:spcBef>
              <a:buNone/>
              <a:defRPr sz="3600" b="1" i="0" u="sng" baseline="0">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3" name="Picture 12">
            <a:extLst>
              <a:ext uri="{FF2B5EF4-FFF2-40B4-BE49-F238E27FC236}">
                <a16:creationId xmlns:a16="http://schemas.microsoft.com/office/drawing/2014/main" id="{93D999E6-3BCD-7C42-9A3B-A763E57AE909}"/>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0811258D-745C-574E-A330-AD9F83FAAC00}"/>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657970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Black_1">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468"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25759" y="5529519"/>
            <a:ext cx="2778731" cy="741474"/>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1083099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2_red">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1</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indent="0">
              <a:lnSpc>
                <a:spcPct val="100000"/>
              </a:lnSpc>
              <a:spcBef>
                <a:spcPts val="0"/>
              </a:spcBef>
              <a:buNone/>
              <a:defRPr sz="3200" b="1" i="0" u="sng" baseline="0">
                <a:latin typeface="Arial" charset="0"/>
                <a:ea typeface="Arial" charset="0"/>
                <a:cs typeface="Arial" charset="0"/>
              </a:defRPr>
            </a:lvl1pPr>
          </a:lstStyle>
          <a:p>
            <a:pPr lvl="0"/>
            <a:r>
              <a:rPr lang="en-US" sz="3200" b="1" i="0" u="sng">
                <a:latin typeface="Arial" charset="0"/>
                <a:ea typeface="Arial" charset="0"/>
                <a:cs typeface="Arial" charset="0"/>
              </a:rPr>
              <a:t>Header Column 2</a:t>
            </a:r>
            <a:endParaRPr lang="en-US"/>
          </a:p>
        </p:txBody>
      </p:sp>
      <p:pic>
        <p:nvPicPr>
          <p:cNvPr id="13" name="Picture 12">
            <a:extLst>
              <a:ext uri="{FF2B5EF4-FFF2-40B4-BE49-F238E27FC236}">
                <a16:creationId xmlns:a16="http://schemas.microsoft.com/office/drawing/2014/main" id="{84D98CCF-8774-4F42-B007-41A815FE14E6}"/>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6" name="Picture 15" descr="Logo&#10;&#10;Description automatically generated">
            <a:extLst>
              <a:ext uri="{FF2B5EF4-FFF2-40B4-BE49-F238E27FC236}">
                <a16:creationId xmlns:a16="http://schemas.microsoft.com/office/drawing/2014/main" id="{0E373189-101F-E447-8A6A-2C9ADD908435}"/>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519119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3_blue">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Arial Bold</a:t>
            </a:r>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28–40 Pt</a:t>
            </a:r>
            <a:endParaRPr lang="en-US"/>
          </a:p>
        </p:txBody>
      </p:sp>
      <p:sp>
        <p:nvSpPr>
          <p:cNvPr id="12" name="Rectangle 11"/>
          <p:cNvSpPr/>
          <p:nvPr userDrawn="1"/>
        </p:nvSpPr>
        <p:spPr>
          <a:xfrm>
            <a:off x="0" y="6172200"/>
            <a:ext cx="12192000" cy="6938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rcRect/>
          <a:stretch/>
        </p:blipFill>
        <p:spPr>
          <a:xfrm>
            <a:off x="526454" y="-157730"/>
            <a:ext cx="471091" cy="66944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Arial" charset="0"/>
                <a:ea typeface="Arial" charset="0"/>
                <a:cs typeface="Arial" charset="0"/>
              </a:defRPr>
            </a:lvl1pPr>
          </a:lstStyle>
          <a:p>
            <a:pPr lvl="0"/>
            <a:r>
              <a:rPr lang="en-US" b="1" i="0" u="sng">
                <a:latin typeface="Arial" charset="0"/>
                <a:ea typeface="Arial" charset="0"/>
                <a:cs typeface="Arial" charset="0"/>
              </a:rPr>
              <a:t>Header</a:t>
            </a: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Arial" charset="0"/>
                <a:ea typeface="Arial" charset="0"/>
                <a:cs typeface="Arial" charset="0"/>
              </a:defRPr>
            </a:lvl1pPr>
          </a:lstStyle>
          <a:p>
            <a:pPr lvl="0"/>
            <a:r>
              <a:rPr lang="en-US" sz="2000" b="0" i="0">
                <a:latin typeface="Arial" charset="0"/>
                <a:ea typeface="Arial" charset="0"/>
                <a:cs typeface="Arial" charset="0"/>
              </a:rPr>
              <a:t>Body Content 20+ Pt Arial</a:t>
            </a:r>
          </a:p>
        </p:txBody>
      </p:sp>
      <p:pic>
        <p:nvPicPr>
          <p:cNvPr id="16" name="Picture 15">
            <a:extLst>
              <a:ext uri="{FF2B5EF4-FFF2-40B4-BE49-F238E27FC236}">
                <a16:creationId xmlns:a16="http://schemas.microsoft.com/office/drawing/2014/main" id="{59085084-BAD4-D44C-B58E-9AEF2E5E52DC}"/>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13" name="Picture 12" descr="Logo&#10;&#10;Description automatically generated">
            <a:extLst>
              <a:ext uri="{FF2B5EF4-FFF2-40B4-BE49-F238E27FC236}">
                <a16:creationId xmlns:a16="http://schemas.microsoft.com/office/drawing/2014/main" id="{0D9797D8-E35D-A24A-9707-2618C71CE058}"/>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780521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_blue">
    <p:spTree>
      <p:nvGrpSpPr>
        <p:cNvPr id="1" name=""/>
        <p:cNvGrpSpPr/>
        <p:nvPr/>
      </p:nvGrpSpPr>
      <p:grpSpPr>
        <a:xfrm>
          <a:off x="0" y="0"/>
          <a:ext cx="0" cy="0"/>
          <a:chOff x="0" y="0"/>
          <a:chExt cx="0" cy="0"/>
        </a:xfrm>
      </p:grpSpPr>
      <p:sp>
        <p:nvSpPr>
          <p:cNvPr id="16" name="Rectangle 15"/>
          <p:cNvSpPr/>
          <p:nvPr userDrawn="1"/>
        </p:nvSpPr>
        <p:spPr>
          <a:xfrm>
            <a:off x="0" y="0"/>
            <a:ext cx="1219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Arial" charset="0"/>
                <a:ea typeface="Arial" charset="0"/>
                <a:cs typeface="Arial" charset="0"/>
              </a:defRPr>
            </a:lvl1pPr>
          </a:lstStyle>
          <a:p>
            <a:pPr lvl="0"/>
            <a:r>
              <a:rPr lang="en-US"/>
              <a:t>Secondary Title or Presenter’s Name 20–24 Pt Arial</a:t>
            </a:r>
          </a:p>
        </p:txBody>
      </p:sp>
      <p:pic>
        <p:nvPicPr>
          <p:cNvPr id="6" name="Picture 5">
            <a:extLst>
              <a:ext uri="{FF2B5EF4-FFF2-40B4-BE49-F238E27FC236}">
                <a16:creationId xmlns:a16="http://schemas.microsoft.com/office/drawing/2014/main" id="{057B7A49-33D2-7540-97C9-A23A4F8B27DB}"/>
              </a:ext>
            </a:extLst>
          </p:cNvPr>
          <p:cNvPicPr>
            <a:picLocks noChangeAspect="1"/>
          </p:cNvPicPr>
          <p:nvPr userDrawn="1"/>
        </p:nvPicPr>
        <p:blipFill>
          <a:blip r:embed="rId2"/>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C4C6505F-78BD-C64E-B6A7-2850A471651A}"/>
              </a:ext>
            </a:extLst>
          </p:cNvPr>
          <p:cNvPicPr>
            <a:picLocks noChangeAspect="1"/>
          </p:cNvPicPr>
          <p:nvPr userDrawn="1"/>
        </p:nvPicPr>
        <p:blipFill>
          <a:blip r:embed="rId3"/>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95611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2_blue">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pic>
        <p:nvPicPr>
          <p:cNvPr id="12" name="Picture 11">
            <a:extLst>
              <a:ext uri="{FF2B5EF4-FFF2-40B4-BE49-F238E27FC236}">
                <a16:creationId xmlns:a16="http://schemas.microsoft.com/office/drawing/2014/main" id="{3AB38933-9E3A-2345-AFAC-971D6DB551B5}"/>
              </a:ext>
            </a:extLst>
          </p:cNvPr>
          <p:cNvPicPr>
            <a:picLocks noChangeAspect="1"/>
          </p:cNvPicPr>
          <p:nvPr userDrawn="1"/>
        </p:nvPicPr>
        <p:blipFill>
          <a:blip r:embed="rId2"/>
          <a:srcRect/>
          <a:stretch/>
        </p:blipFill>
        <p:spPr>
          <a:xfrm>
            <a:off x="235651" y="6172200"/>
            <a:ext cx="2202749" cy="587780"/>
          </a:xfrm>
          <a:prstGeom prst="rect">
            <a:avLst/>
          </a:prstGeom>
        </p:spPr>
      </p:pic>
    </p:spTree>
    <p:extLst>
      <p:ext uri="{BB962C8B-B14F-4D97-AF65-F5344CB8AC3E}">
        <p14:creationId xmlns:p14="http://schemas.microsoft.com/office/powerpoint/2010/main" val="40700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3_blue">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rgbClr val="03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973242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estions/ThankYou/Soci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BF04443-ACED-494F-8528-FE4FB8015505}"/>
              </a:ext>
            </a:extLst>
          </p:cNvPr>
          <p:cNvPicPr>
            <a:picLocks noChangeAspect="1"/>
          </p:cNvPicPr>
          <p:nvPr userDrawn="1"/>
        </p:nvPicPr>
        <p:blipFill>
          <a:blip r:embed="rId3"/>
          <a:stretch>
            <a:fillRect/>
          </a:stretch>
        </p:blipFill>
        <p:spPr>
          <a:xfrm>
            <a:off x="2851461" y="4931588"/>
            <a:ext cx="780345" cy="780345"/>
          </a:xfrm>
          <a:prstGeom prst="rect">
            <a:avLst/>
          </a:prstGeom>
        </p:spPr>
      </p:pic>
      <p:pic>
        <p:nvPicPr>
          <p:cNvPr id="7" name="Picture 6">
            <a:extLst>
              <a:ext uri="{FF2B5EF4-FFF2-40B4-BE49-F238E27FC236}">
                <a16:creationId xmlns:a16="http://schemas.microsoft.com/office/drawing/2014/main" id="{C5F90C66-1B6F-E140-86A8-CC3EE3237971}"/>
              </a:ext>
            </a:extLst>
          </p:cNvPr>
          <p:cNvPicPr>
            <a:picLocks noChangeAspect="1"/>
          </p:cNvPicPr>
          <p:nvPr userDrawn="1"/>
        </p:nvPicPr>
        <p:blipFill>
          <a:blip r:embed="rId4"/>
          <a:stretch>
            <a:fillRect/>
          </a:stretch>
        </p:blipFill>
        <p:spPr>
          <a:xfrm>
            <a:off x="4859953" y="4907467"/>
            <a:ext cx="800880" cy="800880"/>
          </a:xfrm>
          <a:prstGeom prst="rect">
            <a:avLst/>
          </a:prstGeom>
        </p:spPr>
      </p:pic>
      <p:pic>
        <p:nvPicPr>
          <p:cNvPr id="9" name="Picture 8">
            <a:extLst>
              <a:ext uri="{FF2B5EF4-FFF2-40B4-BE49-F238E27FC236}">
                <a16:creationId xmlns:a16="http://schemas.microsoft.com/office/drawing/2014/main" id="{8978C98C-D704-5544-BA3C-468B1F6F40AA}"/>
              </a:ext>
            </a:extLst>
          </p:cNvPr>
          <p:cNvPicPr>
            <a:picLocks noChangeAspect="1"/>
          </p:cNvPicPr>
          <p:nvPr userDrawn="1"/>
        </p:nvPicPr>
        <p:blipFill>
          <a:blip r:embed="rId5"/>
          <a:stretch>
            <a:fillRect/>
          </a:stretch>
        </p:blipFill>
        <p:spPr>
          <a:xfrm>
            <a:off x="6790228" y="4903318"/>
            <a:ext cx="790613" cy="790613"/>
          </a:xfrm>
          <a:prstGeom prst="rect">
            <a:avLst/>
          </a:prstGeom>
        </p:spPr>
      </p:pic>
      <p:pic>
        <p:nvPicPr>
          <p:cNvPr id="10" name="Picture 9">
            <a:extLst>
              <a:ext uri="{FF2B5EF4-FFF2-40B4-BE49-F238E27FC236}">
                <a16:creationId xmlns:a16="http://schemas.microsoft.com/office/drawing/2014/main" id="{FC216AB6-B6B8-E84C-AB26-BEC1CB150C63}"/>
              </a:ext>
            </a:extLst>
          </p:cNvPr>
          <p:cNvPicPr>
            <a:picLocks noChangeAspect="1"/>
          </p:cNvPicPr>
          <p:nvPr userDrawn="1"/>
        </p:nvPicPr>
        <p:blipFill>
          <a:blip r:embed="rId6"/>
          <a:stretch>
            <a:fillRect/>
          </a:stretch>
        </p:blipFill>
        <p:spPr>
          <a:xfrm>
            <a:off x="8710236" y="4921768"/>
            <a:ext cx="800880" cy="786579"/>
          </a:xfrm>
          <a:prstGeom prst="rect">
            <a:avLst/>
          </a:prstGeom>
        </p:spPr>
      </p:pic>
      <p:sp>
        <p:nvSpPr>
          <p:cNvPr id="12" name="TextBox 11">
            <a:extLst>
              <a:ext uri="{FF2B5EF4-FFF2-40B4-BE49-F238E27FC236}">
                <a16:creationId xmlns:a16="http://schemas.microsoft.com/office/drawing/2014/main" id="{64D416D0-ADCB-4B45-A46C-2EA0936CA930}"/>
              </a:ext>
            </a:extLst>
          </p:cNvPr>
          <p:cNvSpPr txBox="1"/>
          <p:nvPr userDrawn="1"/>
        </p:nvSpPr>
        <p:spPr>
          <a:xfrm>
            <a:off x="4345536" y="5854981"/>
            <a:ext cx="1828080" cy="338554"/>
          </a:xfrm>
          <a:prstGeom prst="rect">
            <a:avLst/>
          </a:prstGeom>
          <a:noFill/>
        </p:spPr>
        <p:txBody>
          <a:bodyPr wrap="square" rtlCol="0">
            <a:spAutoFit/>
          </a:bodyPr>
          <a:lstStyle/>
          <a:p>
            <a:r>
              <a:rPr lang="en-US" sz="1600" b="1">
                <a:solidFill>
                  <a:schemeClr val="bg1"/>
                </a:solidFill>
              </a:rPr>
              <a:t>@</a:t>
            </a:r>
            <a:r>
              <a:rPr lang="en-US" sz="1600" b="1" err="1">
                <a:solidFill>
                  <a:schemeClr val="bg1"/>
                </a:solidFill>
              </a:rPr>
              <a:t>GAcoast_UGA</a:t>
            </a:r>
            <a:endParaRPr lang="en-US" sz="1600" b="1"/>
          </a:p>
        </p:txBody>
      </p:sp>
      <p:sp>
        <p:nvSpPr>
          <p:cNvPr id="17" name="TextBox 16">
            <a:extLst>
              <a:ext uri="{FF2B5EF4-FFF2-40B4-BE49-F238E27FC236}">
                <a16:creationId xmlns:a16="http://schemas.microsoft.com/office/drawing/2014/main" id="{87AEBE18-423B-FF41-8C00-6F5350F945C4}"/>
              </a:ext>
            </a:extLst>
          </p:cNvPr>
          <p:cNvSpPr txBox="1"/>
          <p:nvPr userDrawn="1"/>
        </p:nvSpPr>
        <p:spPr>
          <a:xfrm>
            <a:off x="2327592" y="5861747"/>
            <a:ext cx="1828081"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 </a:t>
            </a:r>
            <a:r>
              <a:rPr lang="en-US" sz="1600" b="1" err="1">
                <a:solidFill>
                  <a:schemeClr val="bg1"/>
                </a:solidFill>
              </a:rPr>
              <a:t>GACoast.UGA</a:t>
            </a:r>
            <a:endParaRPr lang="en-US" sz="1600" b="1"/>
          </a:p>
        </p:txBody>
      </p:sp>
      <p:sp>
        <p:nvSpPr>
          <p:cNvPr id="18" name="TextBox 17">
            <a:extLst>
              <a:ext uri="{FF2B5EF4-FFF2-40B4-BE49-F238E27FC236}">
                <a16:creationId xmlns:a16="http://schemas.microsoft.com/office/drawing/2014/main" id="{79B70A30-4EEE-E043-91F0-743070F4631F}"/>
              </a:ext>
            </a:extLst>
          </p:cNvPr>
          <p:cNvSpPr txBox="1"/>
          <p:nvPr userDrawn="1"/>
        </p:nvSpPr>
        <p:spPr>
          <a:xfrm>
            <a:off x="6366571" y="5845051"/>
            <a:ext cx="1637925" cy="338554"/>
          </a:xfrm>
          <a:prstGeom prst="rect">
            <a:avLst/>
          </a:prstGeom>
          <a:noFill/>
        </p:spPr>
        <p:txBody>
          <a:bodyPr wrap="square" rtlCol="0">
            <a:spAutoFit/>
          </a:bodyPr>
          <a:lstStyle/>
          <a:p>
            <a:r>
              <a:rPr lang="en-US" sz="1600" b="1">
                <a:solidFill>
                  <a:schemeClr val="bg1"/>
                </a:solidFill>
              </a:rPr>
              <a:t>@</a:t>
            </a:r>
            <a:r>
              <a:rPr lang="en-US" sz="1600" b="1" err="1">
                <a:solidFill>
                  <a:schemeClr val="bg1"/>
                </a:solidFill>
              </a:rPr>
              <a:t>gacoast.uga</a:t>
            </a:r>
            <a:endParaRPr lang="en-US" sz="1600" b="1"/>
          </a:p>
        </p:txBody>
      </p:sp>
      <p:sp>
        <p:nvSpPr>
          <p:cNvPr id="19" name="TextBox 18">
            <a:extLst>
              <a:ext uri="{FF2B5EF4-FFF2-40B4-BE49-F238E27FC236}">
                <a16:creationId xmlns:a16="http://schemas.microsoft.com/office/drawing/2014/main" id="{DAE61C28-91D8-6E48-A0E0-DB846BFA468E}"/>
              </a:ext>
            </a:extLst>
          </p:cNvPr>
          <p:cNvSpPr txBox="1"/>
          <p:nvPr userDrawn="1"/>
        </p:nvSpPr>
        <p:spPr>
          <a:xfrm>
            <a:off x="8196636" y="5834939"/>
            <a:ext cx="1828080" cy="338554"/>
          </a:xfrm>
          <a:prstGeom prst="rect">
            <a:avLst/>
          </a:prstGeom>
          <a:noFill/>
        </p:spPr>
        <p:txBody>
          <a:bodyPr wrap="square" rtlCol="0">
            <a:spAutoFit/>
          </a:bodyPr>
          <a:lstStyle/>
          <a:p>
            <a:r>
              <a:rPr lang="en-US" sz="1600" b="1" err="1">
                <a:solidFill>
                  <a:schemeClr val="bg1"/>
                </a:solidFill>
              </a:rPr>
              <a:t>gacoast.uga.edu</a:t>
            </a:r>
            <a:endParaRPr lang="en-US" sz="1600" b="1"/>
          </a:p>
        </p:txBody>
      </p:sp>
      <p:sp>
        <p:nvSpPr>
          <p:cNvPr id="4" name="TextBox 3">
            <a:extLst>
              <a:ext uri="{FF2B5EF4-FFF2-40B4-BE49-F238E27FC236}">
                <a16:creationId xmlns:a16="http://schemas.microsoft.com/office/drawing/2014/main" id="{6AC2B8F5-ADFD-6244-84D4-CAC7B38D3A44}"/>
              </a:ext>
            </a:extLst>
          </p:cNvPr>
          <p:cNvSpPr txBox="1"/>
          <p:nvPr userDrawn="1"/>
        </p:nvSpPr>
        <p:spPr>
          <a:xfrm>
            <a:off x="3202403" y="4114315"/>
            <a:ext cx="5787189" cy="461665"/>
          </a:xfrm>
          <a:prstGeom prst="rect">
            <a:avLst/>
          </a:prstGeom>
          <a:noFill/>
        </p:spPr>
        <p:txBody>
          <a:bodyPr wrap="square" rtlCol="0">
            <a:spAutoFit/>
          </a:bodyPr>
          <a:lstStyle/>
          <a:p>
            <a:pPr algn="ctr"/>
            <a:r>
              <a:rPr lang="en-US" sz="2400" b="0" i="0" spc="300">
                <a:solidFill>
                  <a:schemeClr val="bg1"/>
                </a:solidFill>
                <a:latin typeface="+mn-lt"/>
              </a:rPr>
              <a:t>CONNECT WITH US:</a:t>
            </a:r>
          </a:p>
        </p:txBody>
      </p:sp>
      <p:sp>
        <p:nvSpPr>
          <p:cNvPr id="16" name="Text Placeholder 2">
            <a:extLst>
              <a:ext uri="{FF2B5EF4-FFF2-40B4-BE49-F238E27FC236}">
                <a16:creationId xmlns:a16="http://schemas.microsoft.com/office/drawing/2014/main" id="{4D990D5A-3BF6-3B45-91A8-FE3156F411B7}"/>
              </a:ext>
            </a:extLst>
          </p:cNvPr>
          <p:cNvSpPr>
            <a:spLocks noGrp="1"/>
          </p:cNvSpPr>
          <p:nvPr>
            <p:ph type="body" sz="quarter" idx="10" hasCustomPrompt="1"/>
          </p:nvPr>
        </p:nvSpPr>
        <p:spPr>
          <a:xfrm>
            <a:off x="1201734" y="1136850"/>
            <a:ext cx="9788525" cy="1228654"/>
          </a:xfrm>
        </p:spPr>
        <p:txBody>
          <a:bodyPr>
            <a:normAutofit/>
          </a:bodyPr>
          <a:lstStyle>
            <a:lvl1pPr marL="0" indent="0" algn="ctr">
              <a:lnSpc>
                <a:spcPct val="100000"/>
              </a:lnSpc>
              <a:spcBef>
                <a:spcPts val="0"/>
              </a:spcBef>
              <a:buFont typeface="Arial" charset="0"/>
              <a:buNone/>
              <a:defRPr sz="54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Questions? / Thank You</a:t>
            </a:r>
            <a:endParaRPr lang="en-US"/>
          </a:p>
        </p:txBody>
      </p:sp>
    </p:spTree>
    <p:extLst>
      <p:ext uri="{BB962C8B-B14F-4D97-AF65-F5344CB8AC3E}">
        <p14:creationId xmlns:p14="http://schemas.microsoft.com/office/powerpoint/2010/main" val="35038468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udent Opportuni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123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udent Opportunitie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9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ecome-A-Fri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a:stretch/>
        </p:blipFill>
        <p:spPr>
          <a:xfrm>
            <a:off x="316951" y="5908432"/>
            <a:ext cx="2626655" cy="700894"/>
          </a:xfrm>
          <a:prstGeom prst="rect">
            <a:avLst/>
          </a:prstGeom>
        </p:spPr>
      </p:pic>
      <p:pic>
        <p:nvPicPr>
          <p:cNvPr id="5" name="Picture 4" descr="Logo&#10;&#10;Description automatically generated">
            <a:extLst>
              <a:ext uri="{FF2B5EF4-FFF2-40B4-BE49-F238E27FC236}">
                <a16:creationId xmlns:a16="http://schemas.microsoft.com/office/drawing/2014/main" id="{C950A06D-1CFA-8144-BC4A-E60D53A21C8D}"/>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3201378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85468" y="81079"/>
            <a:ext cx="12021064" cy="669584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a:stretch/>
        </p:blipFill>
        <p:spPr>
          <a:xfrm>
            <a:off x="316951" y="5908432"/>
            <a:ext cx="2626655" cy="700894"/>
          </a:xfrm>
          <a:prstGeom prst="rect">
            <a:avLst/>
          </a:prstGeom>
        </p:spPr>
      </p:pic>
      <p:pic>
        <p:nvPicPr>
          <p:cNvPr id="8" name="Picture 7" descr="Logo&#10;&#10;Description automatically generated">
            <a:extLst>
              <a:ext uri="{FF2B5EF4-FFF2-40B4-BE49-F238E27FC236}">
                <a16:creationId xmlns:a16="http://schemas.microsoft.com/office/drawing/2014/main" id="{9AA9D883-1E0E-5D4E-A412-2A844C78E3F0}"/>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19726338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Black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514216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044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ca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rcRect/>
          <a:stretch/>
        </p:blipFill>
        <p:spPr>
          <a:xfrm>
            <a:off x="399329" y="6052083"/>
            <a:ext cx="2626655" cy="479496"/>
          </a:xfrm>
          <a:prstGeom prst="rect">
            <a:avLst/>
          </a:prstGeom>
        </p:spPr>
      </p:pic>
    </p:spTree>
    <p:extLst>
      <p:ext uri="{BB962C8B-B14F-4D97-AF65-F5344CB8AC3E}">
        <p14:creationId xmlns:p14="http://schemas.microsoft.com/office/powerpoint/2010/main" val="24341004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cus Are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rcRect/>
          <a:stretch/>
        </p:blipFill>
        <p:spPr>
          <a:xfrm>
            <a:off x="399329" y="6052083"/>
            <a:ext cx="2626655" cy="479496"/>
          </a:xfrm>
          <a:prstGeom prst="rect">
            <a:avLst/>
          </a:prstGeom>
        </p:spPr>
      </p:pic>
    </p:spTree>
    <p:extLst>
      <p:ext uri="{BB962C8B-B14F-4D97-AF65-F5344CB8AC3E}">
        <p14:creationId xmlns:p14="http://schemas.microsoft.com/office/powerpoint/2010/main" val="1987151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_White_1">
    <p:bg>
      <p:bgRef idx="1001">
        <a:schemeClr val="bg2"/>
      </p:bgRef>
    </p:bg>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468"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52210" y="5689677"/>
            <a:ext cx="2779776" cy="507449"/>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16002641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_White_2">
    <p:bg>
      <p:bgRef idx="1001">
        <a:schemeClr val="bg2"/>
      </p:bgRef>
    </p:bg>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6" y="6158156"/>
            <a:ext cx="2229308" cy="406961"/>
          </a:xfrm>
          <a:prstGeom prst="rect">
            <a:avLst/>
          </a:prstGeom>
        </p:spPr>
      </p:pic>
      <p:cxnSp>
        <p:nvCxnSpPr>
          <p:cNvPr id="38" name="Straight Connector 37"/>
          <p:cNvCxnSpPr/>
          <p:nvPr userDrawn="1"/>
        </p:nvCxnSpPr>
        <p:spPr>
          <a:xfrm>
            <a:off x="85468"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26962540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_White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286" y="5440169"/>
            <a:ext cx="3365427" cy="614359"/>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19885956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_Black_1">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468"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2"/>
          <a:srcRect/>
          <a:stretch/>
        </p:blipFill>
        <p:spPr>
          <a:xfrm>
            <a:off x="925759" y="5529519"/>
            <a:ext cx="2778731" cy="741474"/>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atin typeface="Arial" charset="0"/>
                <a:ea typeface="Arial" charset="0"/>
                <a:cs typeface="Arial"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Name or Secondary Title 20–24 Pt Arial</a:t>
            </a:r>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Tree>
    <p:extLst>
      <p:ext uri="{BB962C8B-B14F-4D97-AF65-F5344CB8AC3E}">
        <p14:creationId xmlns:p14="http://schemas.microsoft.com/office/powerpoint/2010/main" val="1083099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_Black_2">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3" name="Picture 42"/>
          <p:cNvPicPr>
            <a:picLocks noChangeAspect="1"/>
          </p:cNvPicPr>
          <p:nvPr userDrawn="1"/>
        </p:nvPicPr>
        <p:blipFill>
          <a:blip r:embed="rId2"/>
          <a:srcRect/>
          <a:stretch/>
        </p:blipFill>
        <p:spPr>
          <a:xfrm>
            <a:off x="9669615" y="6023458"/>
            <a:ext cx="2231136" cy="595354"/>
          </a:xfrm>
          <a:prstGeom prst="rect">
            <a:avLst/>
          </a:prstGeom>
        </p:spPr>
      </p:pic>
      <p:cxnSp>
        <p:nvCxnSpPr>
          <p:cNvPr id="38" name="Straight Connector 37"/>
          <p:cNvCxnSpPr/>
          <p:nvPr userDrawn="1"/>
        </p:nvCxnSpPr>
        <p:spPr>
          <a:xfrm>
            <a:off x="85468"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 Pt Arial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Arial" charset="0"/>
                <a:ea typeface="Arial" charset="0"/>
                <a:cs typeface="Arial" charset="0"/>
              </a:defRPr>
            </a:lvl1pPr>
          </a:lstStyle>
          <a:p>
            <a:pPr lvl="0"/>
            <a:r>
              <a:rPr lang="en-US" sz="4000" b="1" i="0">
                <a:latin typeface="Arial" charset="0"/>
                <a:ea typeface="Arial" charset="0"/>
                <a:cs typeface="Arial" charset="0"/>
              </a:rPr>
              <a:t>Title 36–44 Pt Arial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Arial" charset="0"/>
                <a:ea typeface="Arial" charset="0"/>
                <a:cs typeface="Arial"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a:t>Presenter’s Name or Secondary Title 20–24 Pt Arial</a:t>
            </a:r>
          </a:p>
        </p:txBody>
      </p:sp>
    </p:spTree>
    <p:extLst>
      <p:ext uri="{BB962C8B-B14F-4D97-AF65-F5344CB8AC3E}">
        <p14:creationId xmlns:p14="http://schemas.microsoft.com/office/powerpoint/2010/main" val="514216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_Black_3">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rcRect/>
          <a:stretch/>
        </p:blipFill>
        <p:spPr>
          <a:xfrm>
            <a:off x="4413504" y="5178767"/>
            <a:ext cx="3364992" cy="897912"/>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rmAutofit/>
          </a:bodyPr>
          <a:lstStyle>
            <a:lvl1pPr marL="0" indent="0" algn="ctr">
              <a:lnSpc>
                <a:spcPct val="100000"/>
              </a:lnSpc>
              <a:spcBef>
                <a:spcPts val="0"/>
              </a:spcBef>
              <a:buFont typeface="Arial" charset="0"/>
              <a:buNone/>
              <a:defRPr sz="6600" b="1" i="0" baseline="0">
                <a:solidFill>
                  <a:schemeClr val="bg1"/>
                </a:solidFill>
                <a:latin typeface="Arial" charset="0"/>
                <a:ea typeface="Arial" charset="0"/>
                <a:cs typeface="Arial"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sz="6600"/>
              <a:t>Title 60–72 Pt Arial Bold</a:t>
            </a:r>
            <a:endParaRPr lang="en-US"/>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Arial" charset="0"/>
                <a:ea typeface="Arial" charset="0"/>
                <a:cs typeface="Arial" charset="0"/>
              </a:defRPr>
            </a:lvl1pPr>
          </a:lstStyle>
          <a:p>
            <a:pPr lvl="0"/>
            <a:r>
              <a:rPr lang="en-US" sz="2000" b="0" i="1">
                <a:latin typeface="Arial" charset="0"/>
                <a:ea typeface="Arial" charset="0"/>
                <a:cs typeface="Arial" charset="0"/>
              </a:rPr>
              <a:t>Presenter’s Name 20–24 Pt Arial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Arial" charset="0"/>
                <a:ea typeface="Arial" charset="0"/>
                <a:cs typeface="Arial" charset="0"/>
              </a:defRPr>
            </a:lvl1pPr>
          </a:lstStyle>
          <a:p>
            <a:pPr lvl="0"/>
            <a:r>
              <a:rPr lang="en-US" b="0" i="0">
                <a:latin typeface="Arial" charset="0"/>
                <a:ea typeface="Arial" charset="0"/>
                <a:cs typeface="Arial" charset="0"/>
              </a:rPr>
              <a:t>Presenter’s Name or Secondary Title 24–32 Pt Arial</a:t>
            </a:r>
            <a:endParaRPr lang="en-US"/>
          </a:p>
        </p:txBody>
      </p:sp>
    </p:spTree>
    <p:extLst>
      <p:ext uri="{BB962C8B-B14F-4D97-AF65-F5344CB8AC3E}">
        <p14:creationId xmlns:p14="http://schemas.microsoft.com/office/powerpoint/2010/main" val="42341611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IDEO_black">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Arial" charset="0"/>
                <a:ea typeface="Arial" charset="0"/>
                <a:cs typeface="Arial" charset="0"/>
              </a:defRPr>
            </a:lvl1pPr>
          </a:lstStyle>
          <a:p>
            <a:pPr lvl="0"/>
            <a:r>
              <a:rPr lang="en-US" sz="3600" b="1" i="0" u="sng">
                <a:latin typeface="Arial" charset="0"/>
                <a:ea typeface="Arial" charset="0"/>
                <a:cs typeface="Arial" charset="0"/>
              </a:rPr>
              <a:t>Header 28–40 Pt Arial Bold, Underlined</a:t>
            </a: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a:lvl1pPr>
          </a:lstStyle>
          <a:p>
            <a:r>
              <a:rPr lang="en-US" sz="1800"/>
              <a:t>Click icon to add media</a:t>
            </a:r>
            <a:endParaRPr lang="en-US"/>
          </a:p>
        </p:txBody>
      </p:sp>
      <p:pic>
        <p:nvPicPr>
          <p:cNvPr id="11" name="Picture 10">
            <a:extLst>
              <a:ext uri="{FF2B5EF4-FFF2-40B4-BE49-F238E27FC236}">
                <a16:creationId xmlns:a16="http://schemas.microsoft.com/office/drawing/2014/main" id="{125B3271-431C-3A45-9A6E-117DC4B57B02}"/>
              </a:ext>
            </a:extLst>
          </p:cNvPr>
          <p:cNvPicPr>
            <a:picLocks noChangeAspect="1"/>
          </p:cNvPicPr>
          <p:nvPr userDrawn="1"/>
        </p:nvPicPr>
        <p:blipFill>
          <a:blip r:embed="rId3"/>
          <a:srcRect/>
          <a:stretch/>
        </p:blipFill>
        <p:spPr>
          <a:xfrm>
            <a:off x="235651" y="6172200"/>
            <a:ext cx="2202749" cy="587780"/>
          </a:xfrm>
          <a:prstGeom prst="rect">
            <a:avLst/>
          </a:prstGeom>
        </p:spPr>
      </p:pic>
      <p:pic>
        <p:nvPicPr>
          <p:cNvPr id="9" name="Picture 8" descr="Logo&#10;&#10;Description automatically generated">
            <a:extLst>
              <a:ext uri="{FF2B5EF4-FFF2-40B4-BE49-F238E27FC236}">
                <a16:creationId xmlns:a16="http://schemas.microsoft.com/office/drawing/2014/main" id="{A4413FC9-46CD-0646-B134-41B1608FB1D6}"/>
              </a:ext>
            </a:extLst>
          </p:cNvPr>
          <p:cNvPicPr>
            <a:picLocks noChangeAspect="1"/>
          </p:cNvPicPr>
          <p:nvPr userDrawn="1"/>
        </p:nvPicPr>
        <p:blipFill>
          <a:blip r:embed="rId4"/>
          <a:stretch>
            <a:fillRect/>
          </a:stretch>
        </p:blipFill>
        <p:spPr>
          <a:xfrm>
            <a:off x="10129680" y="6304396"/>
            <a:ext cx="1843100" cy="404188"/>
          </a:xfrm>
          <a:prstGeom prst="rect">
            <a:avLst/>
          </a:prstGeom>
        </p:spPr>
      </p:pic>
    </p:spTree>
    <p:extLst>
      <p:ext uri="{BB962C8B-B14F-4D97-AF65-F5344CB8AC3E}">
        <p14:creationId xmlns:p14="http://schemas.microsoft.com/office/powerpoint/2010/main" val="794944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2.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theme" Target="../theme/theme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8" Type="http://schemas.openxmlformats.org/officeDocument/2006/relationships/slideLayout" Target="../slideLayouts/slideLayout96.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20" Type="http://schemas.openxmlformats.org/officeDocument/2006/relationships/slideLayout" Target="../slideLayouts/slideLayout108.xml"/><Relationship Id="rId41"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CC31D-D603-AD4D-9D1C-921DA5F7AA0A}" type="datetime1">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9C27B-B23D-7147-B542-1233E532306F}" type="slidenum">
              <a:t>‹#›</a:t>
            </a:fld>
            <a:endParaRPr lang="en-US"/>
          </a:p>
        </p:txBody>
      </p:sp>
    </p:spTree>
    <p:extLst>
      <p:ext uri="{BB962C8B-B14F-4D97-AF65-F5344CB8AC3E}">
        <p14:creationId xmlns:p14="http://schemas.microsoft.com/office/powerpoint/2010/main" val="1585910167"/>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97" r:id="rId3"/>
    <p:sldLayoutId id="2147483698" r:id="rId4"/>
    <p:sldLayoutId id="2147483666" r:id="rId5"/>
    <p:sldLayoutId id="2147483667" r:id="rId6"/>
    <p:sldLayoutId id="2147483652" r:id="rId7"/>
    <p:sldLayoutId id="2147483653" r:id="rId8"/>
    <p:sldLayoutId id="2147483651" r:id="rId9"/>
    <p:sldLayoutId id="214748366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8" r:id="rId19"/>
    <p:sldLayoutId id="2147483669" r:id="rId20"/>
    <p:sldLayoutId id="2147483671" r:id="rId21"/>
    <p:sldLayoutId id="2147483672" r:id="rId22"/>
    <p:sldLayoutId id="2147483674" r:id="rId23"/>
    <p:sldLayoutId id="2147483676" r:id="rId24"/>
    <p:sldLayoutId id="2147483678" r:id="rId25"/>
    <p:sldLayoutId id="2147483680" r:id="rId26"/>
    <p:sldLayoutId id="2147483682" r:id="rId27"/>
    <p:sldLayoutId id="2147483684" r:id="rId28"/>
    <p:sldLayoutId id="2147483686" r:id="rId29"/>
    <p:sldLayoutId id="2147483664" r:id="rId30"/>
    <p:sldLayoutId id="2147483670" r:id="rId31"/>
    <p:sldLayoutId id="2147483665" r:id="rId32"/>
    <p:sldLayoutId id="2147483673" r:id="rId33"/>
    <p:sldLayoutId id="2147483675" r:id="rId34"/>
    <p:sldLayoutId id="2147483677" r:id="rId35"/>
    <p:sldLayoutId id="2147483679" r:id="rId36"/>
    <p:sldLayoutId id="2147483681" r:id="rId37"/>
    <p:sldLayoutId id="2147483683" r:id="rId38"/>
    <p:sldLayoutId id="2147483685" r:id="rId39"/>
    <p:sldLayoutId id="2147483687" r:id="rId40"/>
    <p:sldLayoutId id="2147483693" r:id="rId41"/>
    <p:sldLayoutId id="2147483694" r:id="rId42"/>
    <p:sldLayoutId id="2147483695" r:id="rId43"/>
    <p:sldLayoutId id="2147483690"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CC31D-D603-AD4D-9D1C-921DA5F7AA0A}" type="datetime1">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9C27B-B23D-7147-B542-1233E532306F}" type="slidenum">
              <a:t>‹#›</a:t>
            </a:fld>
            <a:endParaRPr lang="en-US"/>
          </a:p>
        </p:txBody>
      </p:sp>
    </p:spTree>
    <p:extLst>
      <p:ext uri="{BB962C8B-B14F-4D97-AF65-F5344CB8AC3E}">
        <p14:creationId xmlns:p14="http://schemas.microsoft.com/office/powerpoint/2010/main" val="15859101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CC31D-D603-AD4D-9D1C-921DA5F7AA0A}" type="datetime1">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9C27B-B23D-7147-B542-1233E532306F}" type="slidenum">
              <a:t>‹#›</a:t>
            </a:fld>
            <a:endParaRPr lang="en-US"/>
          </a:p>
        </p:txBody>
      </p:sp>
    </p:spTree>
    <p:extLst>
      <p:ext uri="{BB962C8B-B14F-4D97-AF65-F5344CB8AC3E}">
        <p14:creationId xmlns:p14="http://schemas.microsoft.com/office/powerpoint/2010/main" val="158591016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 id="2147483831" r:id="rId42"/>
    <p:sldLayoutId id="2147483832" r:id="rId43"/>
    <p:sldLayoutId id="2147483833"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32.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35.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3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36.jpe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hyperlink" Target="https://coast.noaa.gov/states/fast-facts/natural-infrastructure.html" TargetMode="External"/><Relationship Id="rId2" Type="http://schemas.openxmlformats.org/officeDocument/2006/relationships/image" Target="../media/image38.png"/><Relationship Id="rId1" Type="http://schemas.openxmlformats.org/officeDocument/2006/relationships/slideLayout" Target="../slideLayouts/slideLayout10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2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2.xml"/><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25.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http://secoora.org/wp-content/uploads/sites/default/files/webfm/Horizontal_FullColor_Transparent.png">
            <a:extLst>
              <a:ext uri="{FF2B5EF4-FFF2-40B4-BE49-F238E27FC236}">
                <a16:creationId xmlns:a16="http://schemas.microsoft.com/office/drawing/2014/main" id="{D985AB2C-BC42-4779-8557-83DFC1960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A663BD-3A57-69B0-82FC-0402D8B17CF1}"/>
              </a:ext>
            </a:extLst>
          </p:cNvPr>
          <p:cNvSpPr txBox="1"/>
          <p:nvPr/>
        </p:nvSpPr>
        <p:spPr>
          <a:xfrm>
            <a:off x="564904" y="2106799"/>
            <a:ext cx="109507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Arial"/>
                <a:ea typeface="Roboto"/>
                <a:cs typeface="+mn-lt"/>
              </a:rPr>
              <a:t>Understanding Data Collection and Coastal Monitoring</a:t>
            </a:r>
            <a:endParaRPr lang="en-US" dirty="0"/>
          </a:p>
        </p:txBody>
      </p:sp>
      <p:pic>
        <p:nvPicPr>
          <p:cNvPr id="4"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377" y="6045845"/>
            <a:ext cx="609600" cy="609600"/>
          </a:xfrm>
          <a:prstGeom prst="rect">
            <a:avLst/>
          </a:prstGeom>
        </p:spPr>
      </p:pic>
    </p:spTree>
    <p:extLst>
      <p:ext uri="{BB962C8B-B14F-4D97-AF65-F5344CB8AC3E}">
        <p14:creationId xmlns:p14="http://schemas.microsoft.com/office/powerpoint/2010/main" val="3547247021"/>
      </p:ext>
    </p:extLst>
  </p:cSld>
  <p:clrMapOvr>
    <a:masterClrMapping/>
  </p:clrMapOvr>
  <mc:AlternateContent xmlns:mc="http://schemas.openxmlformats.org/markup-compatibility/2006" xmlns:p14="http://schemas.microsoft.com/office/powerpoint/2010/main">
    <mc:Choice Requires="p14">
      <p:transition spd="slow" p14:dur="2000" advTm="13508"/>
    </mc:Choice>
    <mc:Fallback xmlns="">
      <p:transition spd="slow" advTm="1350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EF6BFC-3CEE-43EC-9807-87DDB0E3C1A5}"/>
              </a:ext>
            </a:extLst>
          </p:cNvPr>
          <p:cNvSpPr>
            <a:spLocks noGrp="1"/>
          </p:cNvSpPr>
          <p:nvPr>
            <p:ph type="body" sz="quarter" idx="18"/>
          </p:nvPr>
        </p:nvSpPr>
        <p:spPr>
          <a:xfrm>
            <a:off x="8371402" y="813747"/>
            <a:ext cx="2378979" cy="533820"/>
          </a:xfrm>
          <a:solidFill>
            <a:srgbClr val="BCD6F6"/>
          </a:solidFill>
        </p:spPr>
        <p:txBody>
          <a:bodyPr vert="horz" lIns="91440" tIns="45720" rIns="91440" bIns="45720" rtlCol="0" anchor="t">
            <a:normAutofit/>
          </a:bodyPr>
          <a:lstStyle/>
          <a:p>
            <a:pPr algn="ctr"/>
            <a:r>
              <a:rPr lang="en-US">
                <a:latin typeface="Arial"/>
                <a:cs typeface="Arial"/>
              </a:rPr>
              <a:t>RESILIENCE</a:t>
            </a:r>
            <a:endParaRPr lang="en-US"/>
          </a:p>
        </p:txBody>
      </p:sp>
      <p:sp>
        <p:nvSpPr>
          <p:cNvPr id="5" name="Text Placeholder 4">
            <a:extLst>
              <a:ext uri="{FF2B5EF4-FFF2-40B4-BE49-F238E27FC236}">
                <a16:creationId xmlns:a16="http://schemas.microsoft.com/office/drawing/2014/main" id="{AFAD3C25-1F8C-414B-8437-713C57177655}"/>
              </a:ext>
            </a:extLst>
          </p:cNvPr>
          <p:cNvSpPr>
            <a:spLocks noGrp="1"/>
          </p:cNvSpPr>
          <p:nvPr>
            <p:ph type="body" sz="quarter" idx="17"/>
          </p:nvPr>
        </p:nvSpPr>
        <p:spPr>
          <a:xfrm>
            <a:off x="4878062" y="813747"/>
            <a:ext cx="2434735" cy="533820"/>
          </a:xfrm>
          <a:solidFill>
            <a:srgbClr val="BCD6F6"/>
          </a:solidFill>
        </p:spPr>
        <p:txBody>
          <a:bodyPr vert="horz" lIns="91440" tIns="45720" rIns="91440" bIns="45720" rtlCol="0" anchor="t">
            <a:normAutofit/>
          </a:bodyPr>
          <a:lstStyle/>
          <a:p>
            <a:pPr algn="ctr"/>
            <a:r>
              <a:rPr lang="en-US">
                <a:latin typeface="Arial"/>
                <a:cs typeface="Arial"/>
              </a:rPr>
              <a:t>STRESSORS</a:t>
            </a:r>
            <a:endParaRPr lang="en-US"/>
          </a:p>
        </p:txBody>
      </p:sp>
      <p:sp>
        <p:nvSpPr>
          <p:cNvPr id="2" name="Text Placeholder 1">
            <a:extLst>
              <a:ext uri="{FF2B5EF4-FFF2-40B4-BE49-F238E27FC236}">
                <a16:creationId xmlns:a16="http://schemas.microsoft.com/office/drawing/2014/main" id="{5DAB088A-2B7C-4521-BD72-BBF81A984B26}"/>
              </a:ext>
            </a:extLst>
          </p:cNvPr>
          <p:cNvSpPr>
            <a:spLocks noGrp="1"/>
          </p:cNvSpPr>
          <p:nvPr>
            <p:ph type="body" sz="quarter" idx="12"/>
          </p:nvPr>
        </p:nvSpPr>
        <p:spPr>
          <a:xfrm>
            <a:off x="1199029" y="1582483"/>
            <a:ext cx="2866350" cy="3674777"/>
          </a:xfrm>
          <a:solidFill>
            <a:srgbClr val="BCD6F6">
              <a:alpha val="85000"/>
            </a:srgbClr>
          </a:solidFill>
        </p:spPr>
        <p:txBody>
          <a:bodyPr vert="horz" lIns="91440" tIns="45720" rIns="91440" bIns="45720" rtlCol="0" anchor="t">
            <a:normAutofit/>
          </a:bodyPr>
          <a:lstStyle/>
          <a:p>
            <a:pPr algn="ctr"/>
            <a:endParaRPr lang="en-US" sz="1800" b="1">
              <a:latin typeface="Arial"/>
              <a:cs typeface="Arial"/>
            </a:endParaRPr>
          </a:p>
          <a:p>
            <a:pPr algn="ctr"/>
            <a:r>
              <a:rPr lang="en-US" sz="1800" b="1">
                <a:latin typeface="Arial"/>
                <a:cs typeface="Arial"/>
              </a:rPr>
              <a:t>A sudden, one-time event that impacts the vulnerability of a system.</a:t>
            </a:r>
            <a:endParaRPr lang="en-US"/>
          </a:p>
          <a:p>
            <a:pPr algn="ctr"/>
            <a:r>
              <a:rPr lang="en-US" b="1">
                <a:latin typeface="Arial"/>
                <a:cs typeface="Arial"/>
              </a:rPr>
              <a:t>----------------------------</a:t>
            </a:r>
          </a:p>
          <a:p>
            <a:pPr marL="342900" indent="-342900">
              <a:buFont typeface="Arial" panose="020B0604020202020204" pitchFamily="34" charset="0"/>
              <a:buChar char="•"/>
            </a:pPr>
            <a:r>
              <a:rPr lang="en-US" sz="1700" b="1">
                <a:latin typeface="Arial"/>
                <a:cs typeface="Arial"/>
              </a:rPr>
              <a:t>Hurricanes</a:t>
            </a:r>
          </a:p>
          <a:p>
            <a:pPr marL="342900" indent="-342900">
              <a:buFont typeface="Arial" panose="020B0604020202020204" pitchFamily="34" charset="0"/>
              <a:buChar char="•"/>
            </a:pPr>
            <a:r>
              <a:rPr lang="en-US" sz="1700" b="1">
                <a:latin typeface="Arial"/>
                <a:cs typeface="Arial"/>
              </a:rPr>
              <a:t>Severe storms</a:t>
            </a:r>
          </a:p>
          <a:p>
            <a:pPr marL="342900" indent="-342900">
              <a:buFont typeface="Arial" panose="020B0604020202020204" pitchFamily="34" charset="0"/>
              <a:buChar char="•"/>
            </a:pPr>
            <a:r>
              <a:rPr lang="en-US" sz="1700" b="1">
                <a:latin typeface="Arial"/>
                <a:cs typeface="Arial"/>
              </a:rPr>
              <a:t>Drought</a:t>
            </a:r>
          </a:p>
          <a:p>
            <a:pPr marL="342900" indent="-342900">
              <a:buFont typeface="Arial" panose="020B0604020202020204" pitchFamily="34" charset="0"/>
              <a:buChar char="•"/>
            </a:pPr>
            <a:r>
              <a:rPr lang="en-US" sz="1700" b="1">
                <a:latin typeface="Arial"/>
                <a:cs typeface="Arial"/>
              </a:rPr>
              <a:t>Wildfires</a:t>
            </a:r>
          </a:p>
          <a:p>
            <a:pPr marL="342900" indent="-342900">
              <a:buFont typeface="Arial" panose="020B0604020202020204" pitchFamily="34" charset="0"/>
              <a:buChar char="•"/>
            </a:pPr>
            <a:r>
              <a:rPr lang="en-US" sz="1700" b="1">
                <a:latin typeface="Arial"/>
                <a:cs typeface="Arial"/>
              </a:rPr>
              <a:t>Flooding</a:t>
            </a:r>
          </a:p>
          <a:p>
            <a:pPr marL="342900" indent="-342900">
              <a:buFont typeface="Arial" panose="020B0604020202020204" pitchFamily="34" charset="0"/>
              <a:buChar char="•"/>
            </a:pPr>
            <a:r>
              <a:rPr lang="en-US" sz="1700" b="1">
                <a:latin typeface="Arial"/>
                <a:cs typeface="Arial"/>
              </a:rPr>
              <a:t>Earthquakes </a:t>
            </a:r>
          </a:p>
        </p:txBody>
      </p:sp>
      <p:sp>
        <p:nvSpPr>
          <p:cNvPr id="3" name="Text Placeholder 2">
            <a:extLst>
              <a:ext uri="{FF2B5EF4-FFF2-40B4-BE49-F238E27FC236}">
                <a16:creationId xmlns:a16="http://schemas.microsoft.com/office/drawing/2014/main" id="{C78DC9BF-27C5-47DA-BAA1-FA463A34FBE2}"/>
              </a:ext>
            </a:extLst>
          </p:cNvPr>
          <p:cNvSpPr>
            <a:spLocks noGrp="1"/>
          </p:cNvSpPr>
          <p:nvPr>
            <p:ph type="body" sz="quarter" idx="15"/>
          </p:nvPr>
        </p:nvSpPr>
        <p:spPr>
          <a:xfrm>
            <a:off x="1734001" y="813747"/>
            <a:ext cx="1788482" cy="533820"/>
          </a:xfrm>
          <a:solidFill>
            <a:srgbClr val="BCD6F6"/>
          </a:solidFill>
        </p:spPr>
        <p:txBody>
          <a:bodyPr vert="horz" lIns="91440" tIns="45720" rIns="91440" bIns="45720" rtlCol="0" anchor="t">
            <a:normAutofit/>
          </a:bodyPr>
          <a:lstStyle/>
          <a:p>
            <a:pPr algn="ctr"/>
            <a:r>
              <a:rPr lang="en-US">
                <a:latin typeface="Arial"/>
                <a:cs typeface="Arial"/>
              </a:rPr>
              <a:t>SHOCKS</a:t>
            </a:r>
            <a:endParaRPr lang="en-US"/>
          </a:p>
        </p:txBody>
      </p:sp>
      <p:sp>
        <p:nvSpPr>
          <p:cNvPr id="4" name="Text Placeholder 3">
            <a:extLst>
              <a:ext uri="{FF2B5EF4-FFF2-40B4-BE49-F238E27FC236}">
                <a16:creationId xmlns:a16="http://schemas.microsoft.com/office/drawing/2014/main" id="{3F6E0568-7CD6-4A39-8B6E-77604435EF19}"/>
              </a:ext>
            </a:extLst>
          </p:cNvPr>
          <p:cNvSpPr>
            <a:spLocks noGrp="1"/>
          </p:cNvSpPr>
          <p:nvPr>
            <p:ph type="body" sz="quarter" idx="16"/>
          </p:nvPr>
        </p:nvSpPr>
        <p:spPr>
          <a:xfrm>
            <a:off x="4681753" y="1582484"/>
            <a:ext cx="2837595" cy="3674777"/>
          </a:xfrm>
          <a:solidFill>
            <a:srgbClr val="BCD6F6">
              <a:alpha val="85000"/>
            </a:srgbClr>
          </a:solidFill>
        </p:spPr>
        <p:txBody>
          <a:bodyPr vert="horz" lIns="91440" tIns="45720" rIns="91440" bIns="45720" rtlCol="0" anchor="t">
            <a:normAutofit/>
          </a:bodyPr>
          <a:lstStyle/>
          <a:p>
            <a:pPr algn="ctr"/>
            <a:r>
              <a:rPr lang="en-US" sz="1800" b="1">
                <a:latin typeface="Arial"/>
                <a:cs typeface="Arial"/>
              </a:rPr>
              <a:t>Slow changes that occur over a long period of time and cause a system or community to shift.</a:t>
            </a:r>
          </a:p>
          <a:p>
            <a:pPr algn="ctr"/>
            <a:r>
              <a:rPr lang="en-US" b="1">
                <a:latin typeface="Arial"/>
                <a:cs typeface="Arial"/>
              </a:rPr>
              <a:t>-------------------------------</a:t>
            </a:r>
          </a:p>
          <a:p>
            <a:pPr marL="342900" indent="-342900">
              <a:buFont typeface="Arial" panose="020B0604020202020204" pitchFamily="34" charset="0"/>
              <a:buChar char="•"/>
            </a:pPr>
            <a:r>
              <a:rPr lang="en-US" sz="1700" b="1">
                <a:latin typeface="Arial"/>
                <a:cs typeface="Arial"/>
              </a:rPr>
              <a:t>Sea level rise </a:t>
            </a:r>
          </a:p>
          <a:p>
            <a:pPr marL="342900" indent="-342900">
              <a:buFont typeface="Arial" panose="020B0604020202020204" pitchFamily="34" charset="0"/>
              <a:buChar char="•"/>
            </a:pPr>
            <a:r>
              <a:rPr lang="en-US" sz="1700" b="1">
                <a:latin typeface="Arial"/>
                <a:cs typeface="Arial"/>
              </a:rPr>
              <a:t>Harmful algal blooms</a:t>
            </a:r>
          </a:p>
          <a:p>
            <a:pPr marL="342900" indent="-342900">
              <a:buFont typeface="Arial" panose="020B0604020202020204" pitchFamily="34" charset="0"/>
              <a:buChar char="•"/>
            </a:pPr>
            <a:r>
              <a:rPr lang="en-US" sz="1700" b="1">
                <a:latin typeface="Arial"/>
                <a:cs typeface="Arial"/>
              </a:rPr>
              <a:t>Erosion</a:t>
            </a:r>
          </a:p>
          <a:p>
            <a:pPr marL="342900" indent="-342900">
              <a:buFont typeface="Arial" panose="020B0604020202020204" pitchFamily="34" charset="0"/>
              <a:buChar char="•"/>
            </a:pPr>
            <a:r>
              <a:rPr lang="en-US" sz="1700" b="1">
                <a:latin typeface="Arial"/>
                <a:cs typeface="Arial"/>
              </a:rPr>
              <a:t>Rising temperatures</a:t>
            </a:r>
          </a:p>
          <a:p>
            <a:pPr marL="342900" indent="-342900">
              <a:buFont typeface="Arial" panose="020B0604020202020204" pitchFamily="34" charset="0"/>
              <a:buChar char="•"/>
            </a:pPr>
            <a:r>
              <a:rPr lang="en-US" sz="1700" b="1">
                <a:latin typeface="Arial"/>
                <a:cs typeface="Arial"/>
              </a:rPr>
              <a:t>Habitat loss </a:t>
            </a:r>
          </a:p>
          <a:p>
            <a:pPr marL="342900" indent="-342900">
              <a:buFont typeface="Arial" panose="020B0604020202020204" pitchFamily="34" charset="0"/>
              <a:buChar char="•"/>
            </a:pPr>
            <a:r>
              <a:rPr lang="en-US" sz="1700" b="1">
                <a:latin typeface="Arial"/>
                <a:cs typeface="Arial"/>
              </a:rPr>
              <a:t>Pollution (air, water, soil)</a:t>
            </a:r>
            <a:endParaRPr lang="en-US" sz="1700"/>
          </a:p>
          <a:p>
            <a:pPr marL="342900" indent="-342900">
              <a:buFont typeface="Arial" panose="020B0604020202020204" pitchFamily="34" charset="0"/>
              <a:buChar char="•"/>
            </a:pPr>
            <a:endParaRPr lang="en-US" b="1"/>
          </a:p>
          <a:p>
            <a:pPr marL="342900" indent="-342900">
              <a:buFont typeface="Arial" panose="020B0604020202020204" pitchFamily="34" charset="0"/>
              <a:buChar char="•"/>
            </a:pPr>
            <a:endParaRPr lang="en-US" b="1"/>
          </a:p>
          <a:p>
            <a:endParaRPr lang="en-US"/>
          </a:p>
        </p:txBody>
      </p:sp>
      <p:sp>
        <p:nvSpPr>
          <p:cNvPr id="7" name="Text Placeholder 6">
            <a:extLst>
              <a:ext uri="{FF2B5EF4-FFF2-40B4-BE49-F238E27FC236}">
                <a16:creationId xmlns:a16="http://schemas.microsoft.com/office/drawing/2014/main" id="{60086FF0-EDAF-49CB-9395-3976C25E11EB}"/>
              </a:ext>
            </a:extLst>
          </p:cNvPr>
          <p:cNvSpPr>
            <a:spLocks noGrp="1"/>
          </p:cNvSpPr>
          <p:nvPr>
            <p:ph type="body" sz="quarter" idx="19"/>
          </p:nvPr>
        </p:nvSpPr>
        <p:spPr>
          <a:xfrm>
            <a:off x="8145389" y="1582483"/>
            <a:ext cx="2837596" cy="3674777"/>
          </a:xfrm>
          <a:solidFill>
            <a:srgbClr val="BCD6F6">
              <a:alpha val="85000"/>
            </a:srgbClr>
          </a:solidFill>
        </p:spPr>
        <p:txBody>
          <a:bodyPr vert="horz" lIns="91440" tIns="45720" rIns="91440" bIns="45720" rtlCol="0" anchor="t">
            <a:normAutofit/>
          </a:bodyPr>
          <a:lstStyle/>
          <a:p>
            <a:pPr algn="ctr"/>
            <a:endParaRPr lang="en-US" sz="1800" b="1">
              <a:latin typeface="Arial"/>
              <a:cs typeface="Arial"/>
            </a:endParaRPr>
          </a:p>
          <a:p>
            <a:pPr algn="ctr"/>
            <a:r>
              <a:rPr lang="en-US" sz="1800" b="1">
                <a:latin typeface="Arial"/>
                <a:cs typeface="Arial"/>
              </a:rPr>
              <a:t>The ability to manage shocks and stressors and be able to "bounce back" after an event.</a:t>
            </a:r>
            <a:endParaRPr lang="en-US" sz="1800" b="1"/>
          </a:p>
          <a:p>
            <a:pPr algn="ctr"/>
            <a:r>
              <a:rPr lang="en-US" b="1">
                <a:latin typeface="Arial"/>
                <a:cs typeface="Arial"/>
              </a:rPr>
              <a:t>-------------------------------</a:t>
            </a:r>
          </a:p>
          <a:p>
            <a:pPr marL="342900" indent="-342900">
              <a:buFont typeface="Arial" panose="020B0604020202020204" pitchFamily="34" charset="0"/>
              <a:buChar char="•"/>
            </a:pPr>
            <a:r>
              <a:rPr lang="en-US" sz="1700" b="1">
                <a:latin typeface="Arial"/>
                <a:cs typeface="Arial"/>
              </a:rPr>
              <a:t>Education</a:t>
            </a:r>
          </a:p>
          <a:p>
            <a:pPr marL="342900" indent="-342900">
              <a:buFont typeface="Arial" panose="020B0604020202020204" pitchFamily="34" charset="0"/>
              <a:buChar char="•"/>
            </a:pPr>
            <a:r>
              <a:rPr lang="en-US" sz="1700" b="1">
                <a:latin typeface="Arial"/>
                <a:cs typeface="Arial"/>
              </a:rPr>
              <a:t>Preparedness</a:t>
            </a:r>
          </a:p>
          <a:p>
            <a:pPr marL="342900" indent="-342900">
              <a:buFont typeface="Arial" panose="020B0604020202020204" pitchFamily="34" charset="0"/>
              <a:buChar char="•"/>
            </a:pPr>
            <a:r>
              <a:rPr lang="en-US" sz="1700" b="1">
                <a:latin typeface="Arial"/>
                <a:cs typeface="Arial"/>
              </a:rPr>
              <a:t>Green infrastructure</a:t>
            </a:r>
          </a:p>
          <a:p>
            <a:pPr marL="342900" indent="-342900">
              <a:buFont typeface="Arial" panose="020B0604020202020204" pitchFamily="34" charset="0"/>
              <a:buChar char="•"/>
            </a:pPr>
            <a:r>
              <a:rPr lang="en-US" sz="1700" b="1">
                <a:latin typeface="Arial"/>
                <a:cs typeface="Arial"/>
              </a:rPr>
              <a:t>Living shorelines</a:t>
            </a:r>
          </a:p>
          <a:p>
            <a:pPr marL="342900" indent="-342900">
              <a:buFont typeface="Arial" panose="020B0604020202020204" pitchFamily="34" charset="0"/>
              <a:buChar char="•"/>
            </a:pPr>
            <a:r>
              <a:rPr lang="en-US" sz="1700" b="1">
                <a:latin typeface="Arial"/>
                <a:cs typeface="Arial"/>
              </a:rPr>
              <a:t>Relocating from a high-risk area</a:t>
            </a:r>
            <a:r>
              <a:rPr lang="en-US" sz="1600" b="1">
                <a:latin typeface="Arial"/>
                <a:cs typeface="Arial"/>
              </a:rPr>
              <a:t> </a:t>
            </a:r>
          </a:p>
          <a:p>
            <a:endParaRPr lang="en-US"/>
          </a:p>
        </p:txBody>
      </p:sp>
      <p:pic>
        <p:nvPicPr>
          <p:cNvPr id="10" name="Picture 2" descr="http://secoora.org/wp-content/uploads/sites/default/files/webfm/Horizontal_FullColor_Transparent.png">
            <a:extLst>
              <a:ext uri="{FF2B5EF4-FFF2-40B4-BE49-F238E27FC236}">
                <a16:creationId xmlns:a16="http://schemas.microsoft.com/office/drawing/2014/main" id="{B3CAC3D0-4F9C-AE93-2479-ED063737E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5456" y="5476782"/>
            <a:ext cx="609600" cy="609600"/>
          </a:xfrm>
          <a:prstGeom prst="rect">
            <a:avLst/>
          </a:prstGeom>
        </p:spPr>
      </p:pic>
    </p:spTree>
    <p:extLst>
      <p:ext uri="{BB962C8B-B14F-4D97-AF65-F5344CB8AC3E}">
        <p14:creationId xmlns:p14="http://schemas.microsoft.com/office/powerpoint/2010/main" val="1568908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fillRect t="-17000" b="-17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7C2C8A-FC7A-4FDD-AD2C-37237930E44A}"/>
              </a:ext>
            </a:extLst>
          </p:cNvPr>
          <p:cNvSpPr>
            <a:spLocks noGrp="1"/>
          </p:cNvSpPr>
          <p:nvPr>
            <p:ph type="body" sz="quarter" idx="11"/>
          </p:nvPr>
        </p:nvSpPr>
        <p:spPr>
          <a:xfrm>
            <a:off x="1137552" y="331827"/>
            <a:ext cx="9924095" cy="602053"/>
          </a:xfrm>
          <a:noFill/>
        </p:spPr>
        <p:txBody>
          <a:bodyPr vert="horz" lIns="91440" tIns="45720" rIns="91440" bIns="45720" rtlCol="0" anchor="t">
            <a:noAutofit/>
          </a:bodyPr>
          <a:lstStyle/>
          <a:p>
            <a:pPr algn="ctr"/>
            <a:r>
              <a:rPr lang="en-US" sz="2800">
                <a:latin typeface="Arial"/>
                <a:cs typeface="Arial"/>
              </a:rPr>
              <a:t>What are other ways communities can be more resilient?</a:t>
            </a:r>
            <a:endParaRPr lang="en-US" sz="2800"/>
          </a:p>
        </p:txBody>
      </p:sp>
      <p:sp>
        <p:nvSpPr>
          <p:cNvPr id="4" name="TextBox 3">
            <a:extLst>
              <a:ext uri="{FF2B5EF4-FFF2-40B4-BE49-F238E27FC236}">
                <a16:creationId xmlns:a16="http://schemas.microsoft.com/office/drawing/2014/main" id="{1F58DDC5-88F2-4E18-907F-3648158AD626}"/>
              </a:ext>
            </a:extLst>
          </p:cNvPr>
          <p:cNvSpPr txBox="1"/>
          <p:nvPr/>
        </p:nvSpPr>
        <p:spPr>
          <a:xfrm>
            <a:off x="1117088" y="1064780"/>
            <a:ext cx="4795110" cy="461665"/>
          </a:xfrm>
          <a:prstGeom prst="rect">
            <a:avLst/>
          </a:prstGeom>
          <a:solidFill>
            <a:srgbClr val="A9BD84">
              <a:alpha val="70000"/>
            </a:srgb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b="1">
                <a:cs typeface="Arial"/>
              </a:rPr>
              <a:t>NATURAL INFRASTRUCTURE</a:t>
            </a:r>
            <a:endParaRPr lang="en-US"/>
          </a:p>
        </p:txBody>
      </p:sp>
      <p:sp>
        <p:nvSpPr>
          <p:cNvPr id="8" name="TextBox 7">
            <a:extLst>
              <a:ext uri="{FF2B5EF4-FFF2-40B4-BE49-F238E27FC236}">
                <a16:creationId xmlns:a16="http://schemas.microsoft.com/office/drawing/2014/main" id="{C45A14B8-55E5-7BF3-8B1A-F8446CE48003}"/>
              </a:ext>
            </a:extLst>
          </p:cNvPr>
          <p:cNvSpPr txBox="1"/>
          <p:nvPr/>
        </p:nvSpPr>
        <p:spPr>
          <a:xfrm>
            <a:off x="6187999" y="1050668"/>
            <a:ext cx="4795110" cy="461665"/>
          </a:xfrm>
          <a:prstGeom prst="rect">
            <a:avLst/>
          </a:prstGeom>
          <a:solidFill>
            <a:srgbClr val="A9BD84">
              <a:alpha val="70000"/>
            </a:srgb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b="1">
                <a:cs typeface="Arial"/>
              </a:rPr>
              <a:t>LONG-TERM MONITORING</a:t>
            </a:r>
            <a:endParaRPr lang="en-US">
              <a:cs typeface="Arial" panose="020B0604020202020204"/>
            </a:endParaRPr>
          </a:p>
        </p:txBody>
      </p:sp>
      <p:sp>
        <p:nvSpPr>
          <p:cNvPr id="3" name="TextBox 2">
            <a:extLst>
              <a:ext uri="{FF2B5EF4-FFF2-40B4-BE49-F238E27FC236}">
                <a16:creationId xmlns:a16="http://schemas.microsoft.com/office/drawing/2014/main" id="{F8B899B2-B798-D449-542D-B81ECD711584}"/>
              </a:ext>
            </a:extLst>
          </p:cNvPr>
          <p:cNvSpPr txBox="1"/>
          <p:nvPr/>
        </p:nvSpPr>
        <p:spPr>
          <a:xfrm>
            <a:off x="1116659" y="1510684"/>
            <a:ext cx="4794014" cy="1477328"/>
          </a:xfrm>
          <a:prstGeom prst="rect">
            <a:avLst/>
          </a:prstGeom>
          <a:solidFill>
            <a:srgbClr val="FFFFFF">
              <a:alpha val="75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767676"/>
                </a:solidFill>
                <a:latin typeface="Roboto"/>
                <a:ea typeface="Roboto"/>
                <a:cs typeface="Roboto"/>
              </a:rPr>
              <a:t>Natural infrastructure is an engineering practice that mimics nature in the construction of buildings, roads and other essential parts of a community while maintaining nature's ecological processes. </a:t>
            </a:r>
            <a:endParaRPr lang="en-US" dirty="0">
              <a:solidFill>
                <a:srgbClr val="71777D"/>
              </a:solidFill>
              <a:latin typeface="Roboto"/>
              <a:ea typeface="Roboto"/>
              <a:cs typeface="Roboto"/>
            </a:endParaRPr>
          </a:p>
        </p:txBody>
      </p:sp>
      <p:sp>
        <p:nvSpPr>
          <p:cNvPr id="9" name="TextBox 8">
            <a:extLst>
              <a:ext uri="{FF2B5EF4-FFF2-40B4-BE49-F238E27FC236}">
                <a16:creationId xmlns:a16="http://schemas.microsoft.com/office/drawing/2014/main" id="{5FF52C0C-C62E-4506-9BBD-F0865E5A7BE5}"/>
              </a:ext>
            </a:extLst>
          </p:cNvPr>
          <p:cNvSpPr txBox="1"/>
          <p:nvPr/>
        </p:nvSpPr>
        <p:spPr>
          <a:xfrm>
            <a:off x="6187252" y="1496573"/>
            <a:ext cx="4779903" cy="1477328"/>
          </a:xfrm>
          <a:prstGeom prst="rect">
            <a:avLst/>
          </a:prstGeom>
          <a:solidFill>
            <a:srgbClr val="FFFFFF">
              <a:alpha val="75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67676"/>
                </a:solidFill>
                <a:latin typeface="Roboto"/>
                <a:ea typeface="Roboto"/>
                <a:cs typeface="Roboto"/>
              </a:rPr>
              <a:t>Long-term monitoring helps us understand whether a wetland system is healthy or impacted. An impaired system may lose its ability to protect communities from shocks and stressors.</a:t>
            </a:r>
            <a:endParaRPr lang="en-US"/>
          </a:p>
        </p:txBody>
      </p:sp>
      <p:sp>
        <p:nvSpPr>
          <p:cNvPr id="5" name="TextBox 4">
            <a:extLst>
              <a:ext uri="{FF2B5EF4-FFF2-40B4-BE49-F238E27FC236}">
                <a16:creationId xmlns:a16="http://schemas.microsoft.com/office/drawing/2014/main" id="{3B60B2B5-2B29-06BA-5D8C-604710C0470E}"/>
              </a:ext>
            </a:extLst>
          </p:cNvPr>
          <p:cNvSpPr txBox="1"/>
          <p:nvPr/>
        </p:nvSpPr>
        <p:spPr>
          <a:xfrm>
            <a:off x="3697111" y="5291667"/>
            <a:ext cx="4803422" cy="646331"/>
          </a:xfrm>
          <a:prstGeom prst="rect">
            <a:avLst/>
          </a:prstGeom>
          <a:solidFill>
            <a:srgbClr val="FFFFFF">
              <a:alpha val="75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See Extension on last slide for additional information on Natural Infrastructure.</a:t>
            </a:r>
          </a:p>
        </p:txBody>
      </p:sp>
      <p:pic>
        <p:nvPicPr>
          <p:cNvPr id="10" name="Picture 2" descr="http://secoora.org/wp-content/uploads/sites/default/files/webfm/Horizontal_FullColor_Transparent.png">
            <a:extLst>
              <a:ext uri="{FF2B5EF4-FFF2-40B4-BE49-F238E27FC236}">
                <a16:creationId xmlns:a16="http://schemas.microsoft.com/office/drawing/2014/main" id="{17B85A62-79A8-5F59-7522-6CE8AC905E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1989" y="5396883"/>
            <a:ext cx="609600" cy="609600"/>
          </a:xfrm>
          <a:prstGeom prst="rect">
            <a:avLst/>
          </a:prstGeom>
        </p:spPr>
      </p:pic>
    </p:spTree>
    <p:extLst>
      <p:ext uri="{BB962C8B-B14F-4D97-AF65-F5344CB8AC3E}">
        <p14:creationId xmlns:p14="http://schemas.microsoft.com/office/powerpoint/2010/main" val="1291382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B59E9-0CDC-4C77-BC42-53ADDF62D072}"/>
              </a:ext>
            </a:extLst>
          </p:cNvPr>
          <p:cNvSpPr>
            <a:spLocks noGrp="1"/>
          </p:cNvSpPr>
          <p:nvPr>
            <p:ph type="body" sz="quarter" idx="11"/>
          </p:nvPr>
        </p:nvSpPr>
        <p:spPr>
          <a:xfrm>
            <a:off x="1158152" y="470669"/>
            <a:ext cx="9504250" cy="677862"/>
          </a:xfrm>
        </p:spPr>
        <p:txBody>
          <a:bodyPr vert="horz" lIns="91440" tIns="45720" rIns="91440" bIns="45720" rtlCol="0" anchor="t">
            <a:normAutofit/>
          </a:bodyPr>
          <a:lstStyle/>
          <a:p>
            <a:pPr algn="ctr"/>
            <a:r>
              <a:rPr lang="en-US" sz="3200">
                <a:latin typeface="Arial"/>
                <a:cs typeface="Arial"/>
              </a:rPr>
              <a:t>TECHNIQUES FOR LONG-TERM MONITORING</a:t>
            </a:r>
            <a:endParaRPr lang="en-US" sz="3200"/>
          </a:p>
        </p:txBody>
      </p:sp>
      <p:pic>
        <p:nvPicPr>
          <p:cNvPr id="5" name="Picture 2" descr="http://secoora.org/wp-content/uploads/sites/default/files/webfm/Horizontal_FullColor_Transparent.png">
            <a:extLst>
              <a:ext uri="{FF2B5EF4-FFF2-40B4-BE49-F238E27FC236}">
                <a16:creationId xmlns:a16="http://schemas.microsoft.com/office/drawing/2014/main" id="{024A2994-9452-4119-8330-D6C87586C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D0C5019A-B9A1-43F9-7DDE-0B3002C1675F}"/>
              </a:ext>
            </a:extLst>
          </p:cNvPr>
          <p:cNvSpPr txBox="1">
            <a:spLocks/>
          </p:cNvSpPr>
          <p:nvPr/>
        </p:nvSpPr>
        <p:spPr>
          <a:xfrm>
            <a:off x="1251162" y="1190678"/>
            <a:ext cx="3071011" cy="2574492"/>
          </a:xfrm>
          <a:prstGeom prst="rect">
            <a:avLst/>
          </a:prstGeom>
          <a:solidFill>
            <a:srgbClr val="ECECEC">
              <a:alpha val="75000"/>
            </a:srgbClr>
          </a:solidFill>
          <a:ln>
            <a:noFill/>
          </a:ln>
        </p:spPr>
        <p:txBody>
          <a:bodyPr vert="horz" lIns="91440" tIns="45720" rIns="91440" bIns="45720" rtlCol="0" anchor="t">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pPr>
            <a:endParaRPr lang="en-US" sz="2600" b="1">
              <a:latin typeface="Arial"/>
              <a:cs typeface="Arial"/>
            </a:endParaRPr>
          </a:p>
          <a:p>
            <a:pPr algn="ctr">
              <a:spcBef>
                <a:spcPts val="300"/>
              </a:spcBef>
            </a:pPr>
            <a:r>
              <a:rPr lang="en-US" sz="3100" b="1">
                <a:latin typeface="Arial"/>
                <a:cs typeface="Arial"/>
              </a:rPr>
              <a:t>Visual Surveys</a:t>
            </a:r>
            <a:endParaRPr lang="en-US" sz="3100">
              <a:cs typeface="Arial" panose="020B0604020202020204"/>
            </a:endParaRPr>
          </a:p>
          <a:p>
            <a:pPr algn="ctr"/>
            <a:br>
              <a:rPr lang="en-US" sz="2300" b="1">
                <a:latin typeface="Arial"/>
                <a:cs typeface="Arial"/>
              </a:rPr>
            </a:br>
            <a:r>
              <a:rPr lang="en-US" sz="2300" b="1">
                <a:cs typeface="Arial"/>
              </a:rPr>
              <a:t>Making observations about the environment that may indicate impairment.</a:t>
            </a:r>
            <a:br>
              <a:rPr lang="en-US" sz="1900" b="1">
                <a:cs typeface="Arial"/>
              </a:rPr>
            </a:br>
            <a:endParaRPr lang="en-US" sz="1900" b="1">
              <a:cs typeface="Arial"/>
            </a:endParaRPr>
          </a:p>
          <a:p>
            <a:pPr algn="ctr"/>
            <a:br>
              <a:rPr lang="en-US" sz="1900" b="1">
                <a:cs typeface="Arial"/>
              </a:rPr>
            </a:br>
            <a:r>
              <a:rPr lang="en-US" sz="1900" b="1">
                <a:cs typeface="Arial"/>
              </a:rPr>
              <a:t>Examples: water appearance, stormwater pipes</a:t>
            </a:r>
            <a:endParaRPr lang="en-US" sz="1900">
              <a:cs typeface="Arial"/>
            </a:endParaRPr>
          </a:p>
        </p:txBody>
      </p:sp>
      <p:sp>
        <p:nvSpPr>
          <p:cNvPr id="9" name="Text Placeholder 1">
            <a:extLst>
              <a:ext uri="{FF2B5EF4-FFF2-40B4-BE49-F238E27FC236}">
                <a16:creationId xmlns:a16="http://schemas.microsoft.com/office/drawing/2014/main" id="{CF35D26A-3F2B-5B39-AD94-43E1899C6958}"/>
              </a:ext>
            </a:extLst>
          </p:cNvPr>
          <p:cNvSpPr txBox="1">
            <a:spLocks/>
          </p:cNvSpPr>
          <p:nvPr/>
        </p:nvSpPr>
        <p:spPr>
          <a:xfrm>
            <a:off x="4375255" y="1190677"/>
            <a:ext cx="3069577" cy="2574492"/>
          </a:xfrm>
          <a:prstGeom prst="rect">
            <a:avLst/>
          </a:prstGeom>
          <a:solidFill>
            <a:srgbClr val="ECECEC">
              <a:alpha val="75000"/>
            </a:srgbClr>
          </a:solidFill>
          <a:ln>
            <a:noFill/>
          </a:ln>
        </p:spPr>
        <p:txBody>
          <a:bodyPr vert="horz" lIns="91440" tIns="45720" rIns="91440" bIns="45720" rtlCol="0" anchor="t">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b="1">
              <a:cs typeface="Arial"/>
            </a:endParaRPr>
          </a:p>
          <a:p>
            <a:pPr algn="ctr"/>
            <a:r>
              <a:rPr lang="en-US" sz="2800" b="1">
                <a:latin typeface="Arial"/>
                <a:cs typeface="Arial"/>
              </a:rPr>
              <a:t>Biological Surveys</a:t>
            </a:r>
            <a:endParaRPr lang="en-US" b="1">
              <a:latin typeface="Arial"/>
              <a:cs typeface="Arial"/>
            </a:endParaRPr>
          </a:p>
          <a:p>
            <a:pPr algn="ctr"/>
            <a:br>
              <a:rPr lang="en-US" sz="2600" b="1">
                <a:latin typeface="Arial"/>
                <a:cs typeface="Arial"/>
              </a:rPr>
            </a:br>
            <a:r>
              <a:rPr lang="en-US" sz="2100" b="1">
                <a:cs typeface="Arial"/>
              </a:rPr>
              <a:t>Collecting data about organisms living in the ecosystem.</a:t>
            </a:r>
            <a:br>
              <a:rPr lang="en-US" b="1">
                <a:cs typeface="Arial"/>
              </a:rPr>
            </a:br>
            <a:endParaRPr lang="en-US" b="1">
              <a:cs typeface="Arial"/>
            </a:endParaRPr>
          </a:p>
          <a:p>
            <a:pPr algn="ctr"/>
            <a:endParaRPr lang="en-US" b="1">
              <a:cs typeface="Arial"/>
            </a:endParaRPr>
          </a:p>
          <a:p>
            <a:pPr algn="ctr"/>
            <a:br>
              <a:rPr lang="en-US" b="1">
                <a:cs typeface="Arial"/>
              </a:rPr>
            </a:br>
            <a:r>
              <a:rPr lang="en-US" sz="1900" b="1">
                <a:cs typeface="Arial"/>
              </a:rPr>
              <a:t>Examples: plant and animal identification</a:t>
            </a:r>
            <a:endParaRPr lang="en-US" sz="1900"/>
          </a:p>
        </p:txBody>
      </p:sp>
      <p:sp>
        <p:nvSpPr>
          <p:cNvPr id="10" name="Text Placeholder 1">
            <a:extLst>
              <a:ext uri="{FF2B5EF4-FFF2-40B4-BE49-F238E27FC236}">
                <a16:creationId xmlns:a16="http://schemas.microsoft.com/office/drawing/2014/main" id="{3F61E7D6-247D-A3C7-17F6-F36F6D11C1CF}"/>
              </a:ext>
            </a:extLst>
          </p:cNvPr>
          <p:cNvSpPr txBox="1">
            <a:spLocks/>
          </p:cNvSpPr>
          <p:nvPr/>
        </p:nvSpPr>
        <p:spPr>
          <a:xfrm>
            <a:off x="7490893" y="1190676"/>
            <a:ext cx="3051160" cy="2574492"/>
          </a:xfrm>
          <a:prstGeom prst="rect">
            <a:avLst/>
          </a:prstGeom>
          <a:solidFill>
            <a:srgbClr val="ECECEC">
              <a:alpha val="75000"/>
            </a:srgbClr>
          </a:solidFill>
          <a:ln>
            <a:noFill/>
          </a:ln>
        </p:spPr>
        <p:txBody>
          <a:bodyPr vert="horz" lIns="91440" tIns="45720" rIns="91440" bIns="45720" rtlCol="0" anchor="t">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200" b="1">
              <a:latin typeface="Arial"/>
              <a:cs typeface="Arial"/>
            </a:endParaRPr>
          </a:p>
          <a:p>
            <a:pPr algn="ctr"/>
            <a:r>
              <a:rPr lang="en-US" sz="2600" b="1">
                <a:latin typeface="Arial"/>
                <a:cs typeface="Arial"/>
              </a:rPr>
              <a:t>Physical Surveys</a:t>
            </a:r>
            <a:endParaRPr lang="en-US" sz="2600" b="1">
              <a:cs typeface="Arial"/>
            </a:endParaRPr>
          </a:p>
          <a:p>
            <a:pPr algn="ctr"/>
            <a:endParaRPr lang="en-US" sz="2600" b="1" err="1">
              <a:cs typeface="Arial"/>
            </a:endParaRPr>
          </a:p>
          <a:p>
            <a:pPr algn="ctr"/>
            <a:r>
              <a:rPr lang="en-US" sz="1900" b="1">
                <a:cs typeface="Arial"/>
              </a:rPr>
              <a:t>Collecting data about abiotic factors that characterize the environment.</a:t>
            </a:r>
          </a:p>
          <a:p>
            <a:pPr algn="ctr"/>
            <a:endParaRPr lang="en-US" sz="1400" b="1">
              <a:cs typeface="Arial"/>
            </a:endParaRPr>
          </a:p>
          <a:p>
            <a:pPr algn="ctr"/>
            <a:br>
              <a:rPr lang="en-US" sz="1400" b="1">
                <a:cs typeface="Arial"/>
              </a:rPr>
            </a:br>
            <a:r>
              <a:rPr lang="en-US" sz="1700" b="1">
                <a:cs typeface="Arial"/>
              </a:rPr>
              <a:t>Examples: salinity, dissolved oxygen, temperature</a:t>
            </a:r>
            <a:endParaRPr lang="en-US" sz="1700">
              <a:cs typeface="Arial"/>
            </a:endParaRPr>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3111" y="5512293"/>
            <a:ext cx="609600" cy="609600"/>
          </a:xfrm>
          <a:prstGeom prst="rect">
            <a:avLst/>
          </a:prstGeom>
        </p:spPr>
      </p:pic>
    </p:spTree>
    <p:extLst>
      <p:ext uri="{BB962C8B-B14F-4D97-AF65-F5344CB8AC3E}">
        <p14:creationId xmlns:p14="http://schemas.microsoft.com/office/powerpoint/2010/main" val="3612217000"/>
      </p:ext>
    </p:extLst>
  </p:cSld>
  <p:clrMapOvr>
    <a:masterClrMapping/>
  </p:clrMapOvr>
  <mc:AlternateContent xmlns:mc="http://schemas.openxmlformats.org/markup-compatibility/2006" xmlns:p14="http://schemas.microsoft.com/office/powerpoint/2010/main">
    <mc:Choice Requires="p14">
      <p:transition spd="slow" p14:dur="2000" advTm="67349"/>
    </mc:Choice>
    <mc:Fallback xmlns="">
      <p:transition spd="slow" advTm="6734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0DE4CC-64E2-4EDD-B294-62A80FF3309A}"/>
              </a:ext>
            </a:extLst>
          </p:cNvPr>
          <p:cNvSpPr>
            <a:spLocks noGrp="1"/>
          </p:cNvSpPr>
          <p:nvPr>
            <p:ph type="body" sz="quarter" idx="12"/>
          </p:nvPr>
        </p:nvSpPr>
        <p:spPr>
          <a:xfrm>
            <a:off x="894217" y="1080064"/>
            <a:ext cx="10406400" cy="2601446"/>
          </a:xfrm>
          <a:noFill/>
          <a:ln>
            <a:noFill/>
          </a:ln>
        </p:spPr>
        <p:txBody>
          <a:bodyPr vert="horz" lIns="91440" tIns="45720" rIns="91440" bIns="45720" rtlCol="0" anchor="t">
            <a:noAutofit/>
          </a:bodyPr>
          <a:lstStyle/>
          <a:p>
            <a:pPr marL="285750" indent="-285750">
              <a:buChar char="•"/>
            </a:pPr>
            <a:r>
              <a:rPr lang="en-US" sz="1800">
                <a:latin typeface="Arial"/>
                <a:cs typeface="Arial"/>
              </a:rPr>
              <a:t>Almost </a:t>
            </a:r>
            <a:r>
              <a:rPr lang="en-US" sz="1800" b="1">
                <a:latin typeface="Arial"/>
                <a:cs typeface="Arial"/>
              </a:rPr>
              <a:t>40%</a:t>
            </a:r>
            <a:r>
              <a:rPr lang="en-US" sz="1800">
                <a:latin typeface="Arial"/>
                <a:cs typeface="Arial"/>
              </a:rPr>
              <a:t> of the U.S. population lives along the coast. </a:t>
            </a:r>
            <a:r>
              <a:rPr lang="en-US" sz="1800" b="1">
                <a:latin typeface="Arial"/>
                <a:cs typeface="Arial"/>
              </a:rPr>
              <a:t>Development </a:t>
            </a:r>
            <a:r>
              <a:rPr lang="en-US" sz="1800">
                <a:latin typeface="Arial"/>
                <a:cs typeface="Arial"/>
              </a:rPr>
              <a:t>is a human activity that can impact a wetland's ability to protect coastal communities from </a:t>
            </a:r>
            <a:r>
              <a:rPr lang="en-US" sz="1800" b="1">
                <a:latin typeface="Arial"/>
                <a:cs typeface="Arial"/>
              </a:rPr>
              <a:t>natural hazards</a:t>
            </a:r>
            <a:r>
              <a:rPr lang="en-US" sz="1800">
                <a:latin typeface="Arial"/>
                <a:cs typeface="Arial"/>
              </a:rPr>
              <a:t>,</a:t>
            </a:r>
            <a:r>
              <a:rPr lang="en-US" sz="1800" b="1">
                <a:latin typeface="Arial"/>
                <a:cs typeface="Arial"/>
              </a:rPr>
              <a:t> </a:t>
            </a:r>
            <a:r>
              <a:rPr lang="en-US" sz="1800">
                <a:latin typeface="Arial"/>
                <a:cs typeface="Arial"/>
              </a:rPr>
              <a:t>like flooding. </a:t>
            </a:r>
            <a:endParaRPr lang="en-US" sz="1800">
              <a:cs typeface="Arial"/>
            </a:endParaRPr>
          </a:p>
          <a:p>
            <a:endParaRPr lang="en-US" sz="1800">
              <a:latin typeface="Arial"/>
              <a:cs typeface="Arial"/>
            </a:endParaRPr>
          </a:p>
          <a:p>
            <a:pPr marL="285750" indent="-285750">
              <a:buChar char="•"/>
            </a:pPr>
            <a:r>
              <a:rPr lang="en-US" sz="1800">
                <a:latin typeface="Arial"/>
                <a:cs typeface="Arial"/>
              </a:rPr>
              <a:t>With </a:t>
            </a:r>
            <a:r>
              <a:rPr lang="en-US" sz="1800" b="1">
                <a:latin typeface="Arial"/>
                <a:cs typeface="Arial"/>
              </a:rPr>
              <a:t>25%</a:t>
            </a:r>
            <a:r>
              <a:rPr lang="en-US" sz="1800">
                <a:latin typeface="Arial"/>
                <a:cs typeface="Arial"/>
              </a:rPr>
              <a:t> of coastal land being developed twice as fast as the rest of the country, it is important to conserve </a:t>
            </a:r>
            <a:r>
              <a:rPr lang="en-US" sz="1800" b="1">
                <a:latin typeface="Arial"/>
                <a:cs typeface="Arial"/>
              </a:rPr>
              <a:t>nature's benefits</a:t>
            </a:r>
            <a:r>
              <a:rPr lang="en-US" sz="1800">
                <a:latin typeface="Arial"/>
                <a:cs typeface="Arial"/>
              </a:rPr>
              <a:t> when planning for population growth and </a:t>
            </a:r>
            <a:r>
              <a:rPr lang="en-US" sz="1800" b="1">
                <a:latin typeface="Arial"/>
                <a:cs typeface="Arial"/>
              </a:rPr>
              <a:t>future needs</a:t>
            </a:r>
            <a:r>
              <a:rPr lang="en-US" sz="1800">
                <a:latin typeface="Arial"/>
                <a:cs typeface="Arial"/>
              </a:rPr>
              <a:t>.</a:t>
            </a:r>
            <a:endParaRPr lang="en-US" sz="1800"/>
          </a:p>
          <a:p>
            <a:endParaRPr lang="en-US" sz="1800">
              <a:cs typeface="Arial"/>
            </a:endParaRPr>
          </a:p>
          <a:p>
            <a:pPr marL="285750" indent="-285750">
              <a:buChar char="•"/>
            </a:pPr>
            <a:r>
              <a:rPr lang="en-US" sz="1800">
                <a:latin typeface="Arial"/>
                <a:cs typeface="Arial"/>
              </a:rPr>
              <a:t>When monitoring the salt marsh and other wetland areas, you may observe </a:t>
            </a:r>
            <a:r>
              <a:rPr lang="en-US" sz="1800" b="1">
                <a:latin typeface="Arial"/>
                <a:cs typeface="Arial"/>
              </a:rPr>
              <a:t>natural features</a:t>
            </a:r>
            <a:r>
              <a:rPr lang="en-US" sz="1800">
                <a:latin typeface="Arial"/>
                <a:cs typeface="Arial"/>
              </a:rPr>
              <a:t>, like vegetation, water, soil and wildlife, as well as evidence of </a:t>
            </a:r>
            <a:r>
              <a:rPr lang="en-US" sz="1800" b="1">
                <a:latin typeface="Arial"/>
                <a:cs typeface="Arial"/>
              </a:rPr>
              <a:t>human impact</a:t>
            </a:r>
            <a:r>
              <a:rPr lang="en-US" sz="1800">
                <a:latin typeface="Arial"/>
                <a:cs typeface="Arial"/>
              </a:rPr>
              <a:t>, like roadways, bridges, pollution or debris.</a:t>
            </a:r>
            <a:endParaRPr lang="en-US" sz="1800">
              <a:cs typeface="Arial"/>
            </a:endParaRPr>
          </a:p>
          <a:p>
            <a:endParaRPr lang="en-US" sz="1800">
              <a:cs typeface="Arial"/>
            </a:endParaRPr>
          </a:p>
          <a:p>
            <a:endParaRPr lang="en-US" sz="2400" b="1">
              <a:cs typeface="Arial"/>
            </a:endParaRPr>
          </a:p>
          <a:p>
            <a:endParaRPr lang="en-US" sz="2400" b="1">
              <a:cs typeface="Arial"/>
            </a:endParaRPr>
          </a:p>
          <a:p>
            <a:endParaRPr lang="en-US">
              <a:cs typeface="Arial"/>
            </a:endParaRPr>
          </a:p>
          <a:p>
            <a:endParaRPr lang="en-US">
              <a:cs typeface="Arial"/>
            </a:endParaRPr>
          </a:p>
        </p:txBody>
      </p:sp>
      <p:sp>
        <p:nvSpPr>
          <p:cNvPr id="2" name="TextBox 1">
            <a:extLst>
              <a:ext uri="{FF2B5EF4-FFF2-40B4-BE49-F238E27FC236}">
                <a16:creationId xmlns:a16="http://schemas.microsoft.com/office/drawing/2014/main" id="{377CFA3D-6D81-0EDB-48FF-D474132FD944}"/>
              </a:ext>
            </a:extLst>
          </p:cNvPr>
          <p:cNvSpPr txBox="1"/>
          <p:nvPr/>
        </p:nvSpPr>
        <p:spPr>
          <a:xfrm>
            <a:off x="1042051" y="318042"/>
            <a:ext cx="77949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cs typeface="Arial"/>
              </a:rPr>
              <a:t>UNDERSTANDING COASTAL CHANGE</a:t>
            </a:r>
          </a:p>
        </p:txBody>
      </p:sp>
      <p:pic>
        <p:nvPicPr>
          <p:cNvPr id="6" name="Picture 2" descr="http://secoora.org/wp-content/uploads/sites/default/files/webfm/Horizontal_FullColor_Transparent.png">
            <a:extLst>
              <a:ext uri="{FF2B5EF4-FFF2-40B4-BE49-F238E27FC236}">
                <a16:creationId xmlns:a16="http://schemas.microsoft.com/office/drawing/2014/main" id="{5E9E3AC8-E48A-76E6-CB8F-0336DFA8B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6578" y="5343617"/>
            <a:ext cx="609600" cy="609600"/>
          </a:xfrm>
          <a:prstGeom prst="rect">
            <a:avLst/>
          </a:prstGeom>
        </p:spPr>
      </p:pic>
    </p:spTree>
    <p:extLst>
      <p:ext uri="{BB962C8B-B14F-4D97-AF65-F5344CB8AC3E}">
        <p14:creationId xmlns:p14="http://schemas.microsoft.com/office/powerpoint/2010/main" val="27735807"/>
      </p:ext>
    </p:extLst>
  </p:cSld>
  <p:clrMapOvr>
    <a:masterClrMapping/>
  </p:clrMapOvr>
  <mc:AlternateContent xmlns:mc="http://schemas.openxmlformats.org/markup-compatibility/2006" xmlns:p14="http://schemas.microsoft.com/office/powerpoint/2010/main">
    <mc:Choice Requires="p14">
      <p:transition spd="slow" p14:dur="2000" advTm="44036"/>
    </mc:Choice>
    <mc:Fallback xmlns="">
      <p:transition spd="slow" advTm="4403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9B9816-8537-4773-B622-4926F3DE1028}"/>
              </a:ext>
            </a:extLst>
          </p:cNvPr>
          <p:cNvSpPr>
            <a:spLocks noGrp="1"/>
          </p:cNvSpPr>
          <p:nvPr>
            <p:ph type="body" sz="quarter" idx="11"/>
          </p:nvPr>
        </p:nvSpPr>
        <p:spPr>
          <a:xfrm>
            <a:off x="1123335" y="462147"/>
            <a:ext cx="10910887" cy="677862"/>
          </a:xfrm>
        </p:spPr>
        <p:txBody>
          <a:bodyPr vert="horz" lIns="91440" tIns="45720" rIns="91440" bIns="45720" rtlCol="0" anchor="t">
            <a:normAutofit/>
          </a:bodyPr>
          <a:lstStyle/>
          <a:p>
            <a:r>
              <a:rPr lang="en-US" sz="3200" dirty="0">
                <a:latin typeface="Arial"/>
                <a:cs typeface="Arial"/>
              </a:rPr>
              <a:t>TAKEAWAYS</a:t>
            </a:r>
          </a:p>
        </p:txBody>
      </p:sp>
      <p:sp>
        <p:nvSpPr>
          <p:cNvPr id="3" name="Text Placeholder 2">
            <a:extLst>
              <a:ext uri="{FF2B5EF4-FFF2-40B4-BE49-F238E27FC236}">
                <a16:creationId xmlns:a16="http://schemas.microsoft.com/office/drawing/2014/main" id="{BB003C6C-7FFD-485D-8E9D-1A2F087F2E01}"/>
              </a:ext>
            </a:extLst>
          </p:cNvPr>
          <p:cNvSpPr>
            <a:spLocks noGrp="1"/>
          </p:cNvSpPr>
          <p:nvPr>
            <p:ph type="body" sz="quarter" idx="12"/>
          </p:nvPr>
        </p:nvSpPr>
        <p:spPr>
          <a:xfrm>
            <a:off x="939719" y="1221827"/>
            <a:ext cx="10301668" cy="2798384"/>
          </a:xfrm>
        </p:spPr>
        <p:txBody>
          <a:bodyPr vert="horz" lIns="91440" tIns="45720" rIns="91440" bIns="45720" rtlCol="0" anchor="t">
            <a:normAutofit/>
          </a:bodyPr>
          <a:lstStyle/>
          <a:p>
            <a:pPr marL="342900" indent="-342900">
              <a:buFont typeface="Arial" panose="020B0604020202020204" pitchFamily="34" charset="0"/>
              <a:buChar char="•"/>
            </a:pPr>
            <a:r>
              <a:rPr lang="en-US" b="1">
                <a:latin typeface="Arial"/>
                <a:cs typeface="Arial"/>
              </a:rPr>
              <a:t>Long-term monitoring</a:t>
            </a:r>
            <a:r>
              <a:rPr lang="en-US">
                <a:latin typeface="Arial"/>
                <a:cs typeface="Arial"/>
              </a:rPr>
              <a:t> provides a record of past and present conditions in an area.</a:t>
            </a:r>
          </a:p>
          <a:p>
            <a:endParaRPr lang="en-US" sz="1050"/>
          </a:p>
          <a:p>
            <a:pPr marL="342900" indent="-342900">
              <a:buFont typeface="Arial" panose="020B0604020202020204" pitchFamily="34" charset="0"/>
              <a:buChar char="•"/>
            </a:pPr>
            <a:r>
              <a:rPr lang="en-US">
                <a:latin typeface="Arial"/>
                <a:cs typeface="Arial"/>
              </a:rPr>
              <a:t>Extreme weather can harm natural habitats, structures, like buildings and homes, and threaten livelihoods and lives. </a:t>
            </a:r>
          </a:p>
          <a:p>
            <a:pPr marL="342900" indent="-342900">
              <a:buFont typeface="Arial" panose="020B0604020202020204" pitchFamily="34" charset="0"/>
              <a:buChar char="•"/>
            </a:pPr>
            <a:endParaRPr lang="en-US" sz="1100"/>
          </a:p>
          <a:p>
            <a:pPr marL="342900" indent="-342900">
              <a:buFont typeface="Arial" panose="020B0604020202020204" pitchFamily="34" charset="0"/>
              <a:buChar char="•"/>
            </a:pPr>
            <a:r>
              <a:rPr lang="en-US" b="1">
                <a:latin typeface="Arial"/>
                <a:cs typeface="Arial"/>
              </a:rPr>
              <a:t>Wetlands</a:t>
            </a:r>
            <a:r>
              <a:rPr lang="en-US">
                <a:latin typeface="Arial"/>
                <a:cs typeface="Arial"/>
              </a:rPr>
              <a:t> provide a natural </a:t>
            </a:r>
            <a:r>
              <a:rPr lang="en-US" b="1">
                <a:latin typeface="Arial"/>
                <a:cs typeface="Arial"/>
              </a:rPr>
              <a:t>buffer</a:t>
            </a:r>
            <a:r>
              <a:rPr lang="en-US">
                <a:latin typeface="Arial"/>
                <a:cs typeface="Arial"/>
              </a:rPr>
              <a:t> and absorb storm surge to help protect coastal communities.</a:t>
            </a:r>
          </a:p>
          <a:p>
            <a:endParaRPr lang="en-US" sz="1100"/>
          </a:p>
          <a:p>
            <a:pPr marL="342900" indent="-342900">
              <a:buFont typeface="Arial" panose="020B0604020202020204" pitchFamily="34" charset="0"/>
              <a:buChar char="•"/>
            </a:pPr>
            <a:r>
              <a:rPr lang="en-US">
                <a:latin typeface="Arial"/>
                <a:cs typeface="Arial"/>
              </a:rPr>
              <a:t>Understanding coastal wetland health can help communities plan and adapt for the future.</a:t>
            </a:r>
          </a:p>
        </p:txBody>
      </p:sp>
      <p:pic>
        <p:nvPicPr>
          <p:cNvPr id="6" name="Picture 2" descr="http://secoora.org/wp-content/uploads/sites/default/files/webfm/Horizontal_FullColor_Transparent.png">
            <a:extLst>
              <a:ext uri="{FF2B5EF4-FFF2-40B4-BE49-F238E27FC236}">
                <a16:creationId xmlns:a16="http://schemas.microsoft.com/office/drawing/2014/main" id="{37247F9B-1A99-414C-A6AC-8437D8A461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4622" y="5607832"/>
            <a:ext cx="609600" cy="609600"/>
          </a:xfrm>
          <a:prstGeom prst="rect">
            <a:avLst/>
          </a:prstGeom>
        </p:spPr>
      </p:pic>
    </p:spTree>
    <p:extLst>
      <p:ext uri="{BB962C8B-B14F-4D97-AF65-F5344CB8AC3E}">
        <p14:creationId xmlns:p14="http://schemas.microsoft.com/office/powerpoint/2010/main" val="1868608314"/>
      </p:ext>
    </p:extLst>
  </p:cSld>
  <p:clrMapOvr>
    <a:masterClrMapping/>
  </p:clrMapOvr>
  <mc:AlternateContent xmlns:mc="http://schemas.openxmlformats.org/markup-compatibility/2006" xmlns:p14="http://schemas.microsoft.com/office/powerpoint/2010/main">
    <mc:Choice Requires="p14">
      <p:transition spd="slow" p14:dur="2000" advTm="34212"/>
    </mc:Choice>
    <mc:Fallback xmlns="">
      <p:transition spd="slow" advTm="3421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t="-9000" b="-9000"/>
          </a:stretch>
        </a:blipFill>
        <a:effectLst/>
      </p:bgPr>
    </p:bg>
    <p:spTree>
      <p:nvGrpSpPr>
        <p:cNvPr id="1" name=""/>
        <p:cNvGrpSpPr/>
        <p:nvPr/>
      </p:nvGrpSpPr>
      <p:grpSpPr>
        <a:xfrm>
          <a:off x="0" y="0"/>
          <a:ext cx="0" cy="0"/>
          <a:chOff x="0" y="0"/>
          <a:chExt cx="0" cy="0"/>
        </a:xfrm>
      </p:grpSpPr>
      <p:pic>
        <p:nvPicPr>
          <p:cNvPr id="7" name="Picture 2" descr="http://secoora.org/wp-content/uploads/sites/default/files/webfm/Horizontal_FullColor_Transparent.png">
            <a:extLst>
              <a:ext uri="{FF2B5EF4-FFF2-40B4-BE49-F238E27FC236}">
                <a16:creationId xmlns:a16="http://schemas.microsoft.com/office/drawing/2014/main" id="{F469854F-1FDF-4028-8C97-4EECA871D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BB5B84A-CD43-43B6-B190-BE867EB8BA2A}"/>
              </a:ext>
            </a:extLst>
          </p:cNvPr>
          <p:cNvSpPr>
            <a:spLocks noGrp="1"/>
          </p:cNvSpPr>
          <p:nvPr>
            <p:ph type="body" sz="quarter" idx="11"/>
          </p:nvPr>
        </p:nvSpPr>
        <p:spPr>
          <a:xfrm>
            <a:off x="968160" y="819353"/>
            <a:ext cx="6453542" cy="1676590"/>
          </a:xfrm>
          <a:solidFill>
            <a:srgbClr val="6B8253">
              <a:alpha val="58000"/>
            </a:srgbClr>
          </a:solidFill>
        </p:spPr>
        <p:txBody>
          <a:bodyPr vert="horz" lIns="91440" tIns="45720" rIns="91440" bIns="45720" rtlCol="0" anchor="t">
            <a:noAutofit/>
          </a:bodyPr>
          <a:lstStyle/>
          <a:p>
            <a:r>
              <a:rPr lang="en-US" sz="2000" u="none" dirty="0">
                <a:solidFill>
                  <a:schemeClr val="bg1"/>
                </a:solidFill>
                <a:latin typeface="Arial"/>
                <a:cs typeface="Arial"/>
              </a:rPr>
              <a:t>Using what you have learned, you will now get to conduct your own physical, visual and biological surveys of a virtual wetland site.</a:t>
            </a:r>
            <a:endParaRPr lang="en-US" sz="2000" u="none" dirty="0">
              <a:solidFill>
                <a:schemeClr val="bg1"/>
              </a:solidFill>
            </a:endParaRPr>
          </a:p>
          <a:p>
            <a:endParaRPr lang="en-US" sz="2000" u="none" dirty="0">
              <a:solidFill>
                <a:schemeClr val="bg1"/>
              </a:solidFill>
              <a:latin typeface="Arial"/>
              <a:cs typeface="Arial"/>
            </a:endParaRPr>
          </a:p>
          <a:p>
            <a:r>
              <a:rPr lang="en-US" sz="2000" u="none" dirty="0">
                <a:solidFill>
                  <a:schemeClr val="bg1"/>
                </a:solidFill>
                <a:latin typeface="Arial"/>
                <a:cs typeface="Arial"/>
              </a:rPr>
              <a:t>Visit the main curriculum web page for instructions.</a:t>
            </a:r>
            <a:endParaRPr lang="en-US" dirty="0">
              <a:solidFill>
                <a:schemeClr val="bg1"/>
              </a:solidFill>
            </a:endParaRPr>
          </a:p>
        </p:txBody>
      </p:sp>
      <p:sp>
        <p:nvSpPr>
          <p:cNvPr id="3" name="TextBox 2">
            <a:extLst>
              <a:ext uri="{FF2B5EF4-FFF2-40B4-BE49-F238E27FC236}">
                <a16:creationId xmlns:a16="http://schemas.microsoft.com/office/drawing/2014/main" id="{A0F3592C-EDA2-3DF9-0A74-2D374C9B16EF}"/>
              </a:ext>
            </a:extLst>
          </p:cNvPr>
          <p:cNvSpPr txBox="1"/>
          <p:nvPr/>
        </p:nvSpPr>
        <p:spPr>
          <a:xfrm>
            <a:off x="1086555" y="183444"/>
            <a:ext cx="274320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u="sng">
                <a:solidFill>
                  <a:schemeClr val="bg1"/>
                </a:solidFill>
                <a:cs typeface="Arial"/>
              </a:rPr>
              <a:t>ACTIVITY</a:t>
            </a:r>
          </a:p>
        </p:txBody>
      </p:sp>
      <p:pic>
        <p:nvPicPr>
          <p:cNvPr id="6" name="Picture 7" descr="Text&#10;&#10;Description automatically generated">
            <a:extLst>
              <a:ext uri="{FF2B5EF4-FFF2-40B4-BE49-F238E27FC236}">
                <a16:creationId xmlns:a16="http://schemas.microsoft.com/office/drawing/2014/main" id="{2E2D5C09-BC9C-1360-5DAE-AF99D011FEDE}"/>
              </a:ext>
            </a:extLst>
          </p:cNvPr>
          <p:cNvPicPr>
            <a:picLocks noChangeAspect="1"/>
          </p:cNvPicPr>
          <p:nvPr/>
        </p:nvPicPr>
        <p:blipFill>
          <a:blip r:embed="rId7"/>
          <a:stretch>
            <a:fillRect/>
          </a:stretch>
        </p:blipFill>
        <p:spPr>
          <a:xfrm>
            <a:off x="7674726" y="362641"/>
            <a:ext cx="4165200" cy="5412719"/>
          </a:xfrm>
          <a:prstGeom prst="rect">
            <a:avLst/>
          </a:prstGeom>
        </p:spPr>
      </p:pic>
      <p:pic>
        <p:nvPicPr>
          <p:cNvPr id="5"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8800" y="5707602"/>
            <a:ext cx="609600" cy="609600"/>
          </a:xfrm>
          <a:prstGeom prst="rect">
            <a:avLst/>
          </a:prstGeom>
        </p:spPr>
      </p:pic>
    </p:spTree>
    <p:extLst>
      <p:ext uri="{BB962C8B-B14F-4D97-AF65-F5344CB8AC3E}">
        <p14:creationId xmlns:p14="http://schemas.microsoft.com/office/powerpoint/2010/main" val="4117628764"/>
      </p:ext>
    </p:extLst>
  </p:cSld>
  <p:clrMapOvr>
    <a:masterClrMapping/>
  </p:clrMapOvr>
  <mc:AlternateContent xmlns:mc="http://schemas.openxmlformats.org/markup-compatibility/2006" xmlns:p14="http://schemas.microsoft.com/office/powerpoint/2010/main">
    <mc:Choice Requires="p14">
      <p:transition spd="slow" p14:dur="2000" advTm="15538"/>
    </mc:Choice>
    <mc:Fallback xmlns="">
      <p:transition spd="slow" advTm="15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86475D-9F18-4979-B298-EA93889BE302}"/>
              </a:ext>
            </a:extLst>
          </p:cNvPr>
          <p:cNvSpPr>
            <a:spLocks noGrp="1"/>
          </p:cNvSpPr>
          <p:nvPr>
            <p:ph type="body" sz="quarter" idx="11"/>
          </p:nvPr>
        </p:nvSpPr>
        <p:spPr>
          <a:xfrm>
            <a:off x="1183091" y="444051"/>
            <a:ext cx="2544528" cy="677862"/>
          </a:xfrm>
        </p:spPr>
        <p:txBody>
          <a:bodyPr vert="horz" lIns="91440" tIns="45720" rIns="91440" bIns="45720" rtlCol="0" anchor="t">
            <a:normAutofit/>
          </a:bodyPr>
          <a:lstStyle/>
          <a:p>
            <a:r>
              <a:rPr lang="en-US" sz="2800">
                <a:latin typeface="Arial"/>
                <a:cs typeface="Arial"/>
              </a:rPr>
              <a:t>EXTENSION</a:t>
            </a:r>
            <a:r>
              <a:rPr lang="en-US" sz="3200" u="none">
                <a:latin typeface="Arial"/>
                <a:cs typeface="Arial"/>
              </a:rPr>
              <a:t>:</a:t>
            </a:r>
          </a:p>
          <a:p>
            <a:endParaRPr lang="en-US" b="0" u="none">
              <a:latin typeface="Arial"/>
              <a:cs typeface="Arial"/>
            </a:endParaRPr>
          </a:p>
          <a:p>
            <a:endParaRPr lang="en-US"/>
          </a:p>
        </p:txBody>
      </p:sp>
      <p:pic>
        <p:nvPicPr>
          <p:cNvPr id="6" name="Picture 6" descr="Graphical user interface, text, application&#10;&#10;Description automatically generated">
            <a:extLst>
              <a:ext uri="{FF2B5EF4-FFF2-40B4-BE49-F238E27FC236}">
                <a16:creationId xmlns:a16="http://schemas.microsoft.com/office/drawing/2014/main" id="{F5FE9597-F814-4B93-8EBB-3CF5045E8873}"/>
              </a:ext>
            </a:extLst>
          </p:cNvPr>
          <p:cNvPicPr>
            <a:picLocks noChangeAspect="1"/>
          </p:cNvPicPr>
          <p:nvPr/>
        </p:nvPicPr>
        <p:blipFill>
          <a:blip r:embed="rId2"/>
          <a:stretch>
            <a:fillRect/>
          </a:stretch>
        </p:blipFill>
        <p:spPr>
          <a:xfrm>
            <a:off x="2334491" y="1068398"/>
            <a:ext cx="7245925" cy="1898339"/>
          </a:xfrm>
          <a:prstGeom prst="rect">
            <a:avLst/>
          </a:prstGeom>
        </p:spPr>
      </p:pic>
      <p:sp>
        <p:nvSpPr>
          <p:cNvPr id="7" name="TextBox 6">
            <a:extLst>
              <a:ext uri="{FF2B5EF4-FFF2-40B4-BE49-F238E27FC236}">
                <a16:creationId xmlns:a16="http://schemas.microsoft.com/office/drawing/2014/main" id="{4C2A9373-DF65-404B-8886-AD2E930521EE}"/>
              </a:ext>
            </a:extLst>
          </p:cNvPr>
          <p:cNvSpPr txBox="1"/>
          <p:nvPr/>
        </p:nvSpPr>
        <p:spPr>
          <a:xfrm>
            <a:off x="1927515" y="3061855"/>
            <a:ext cx="84928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563A6"/>
                </a:solidFill>
              </a:rPr>
              <a:t>1. Buffers storm surge                                  6. Protects wildlife habitat</a:t>
            </a:r>
            <a:endParaRPr lang="en-US" b="1">
              <a:solidFill>
                <a:srgbClr val="0563A6"/>
              </a:solidFill>
              <a:ea typeface="+mn-lt"/>
              <a:cs typeface="+mn-lt"/>
            </a:endParaRPr>
          </a:p>
          <a:p>
            <a:r>
              <a:rPr lang="en-US" b="1">
                <a:solidFill>
                  <a:srgbClr val="0563A6"/>
                </a:solidFill>
                <a:cs typeface="Arial"/>
              </a:rPr>
              <a:t>2. Improves water quality                              7. Promotes a healthy lifestyle</a:t>
            </a:r>
          </a:p>
          <a:p>
            <a:r>
              <a:rPr lang="en-US" b="1">
                <a:solidFill>
                  <a:srgbClr val="0563A6"/>
                </a:solidFill>
                <a:cs typeface="Arial"/>
              </a:rPr>
              <a:t>3. Reduces erosion                                        8. Is aesthetically pleasing</a:t>
            </a:r>
          </a:p>
          <a:p>
            <a:r>
              <a:rPr lang="en-US" b="1">
                <a:solidFill>
                  <a:srgbClr val="0563A6"/>
                </a:solidFill>
                <a:cs typeface="Arial"/>
              </a:rPr>
              <a:t>4. Adds a little green to the gray                   9. Improves the economy</a:t>
            </a:r>
          </a:p>
          <a:p>
            <a:r>
              <a:rPr lang="en-US" b="1">
                <a:solidFill>
                  <a:srgbClr val="0563A6"/>
                </a:solidFill>
                <a:cs typeface="Arial"/>
              </a:rPr>
              <a:t>5. Protects upland property                         10. Allows everyone to participate</a:t>
            </a:r>
          </a:p>
        </p:txBody>
      </p:sp>
      <p:sp>
        <p:nvSpPr>
          <p:cNvPr id="10" name="TextBox 9">
            <a:extLst>
              <a:ext uri="{FF2B5EF4-FFF2-40B4-BE49-F238E27FC236}">
                <a16:creationId xmlns:a16="http://schemas.microsoft.com/office/drawing/2014/main" id="{3A64040A-736C-4F17-A972-B7DC3C83D59B}"/>
              </a:ext>
            </a:extLst>
          </p:cNvPr>
          <p:cNvSpPr txBox="1"/>
          <p:nvPr/>
        </p:nvSpPr>
        <p:spPr>
          <a:xfrm>
            <a:off x="1875560" y="5114060"/>
            <a:ext cx="831099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563A6"/>
                </a:solidFill>
                <a:cs typeface="Segoe UI"/>
              </a:rPr>
              <a:t>VIEW WEBSITE &amp; TOP TEN HANDOUT HERE:</a:t>
            </a:r>
          </a:p>
          <a:p>
            <a:pPr algn="ctr"/>
            <a:r>
              <a:rPr lang="en-US">
                <a:ea typeface="+mn-lt"/>
                <a:cs typeface="+mn-lt"/>
                <a:hlinkClick r:id="rId3"/>
              </a:rPr>
              <a:t>https://coast.noaa.gov/states/fast-facts/natural-infrastructure.html</a:t>
            </a:r>
            <a:endParaRPr lang="en-US"/>
          </a:p>
        </p:txBody>
      </p:sp>
      <p:sp>
        <p:nvSpPr>
          <p:cNvPr id="13" name="Arrow: Striped Right 12">
            <a:extLst>
              <a:ext uri="{FF2B5EF4-FFF2-40B4-BE49-F238E27FC236}">
                <a16:creationId xmlns:a16="http://schemas.microsoft.com/office/drawing/2014/main" id="{DCF8935D-66D6-439A-A665-7A43A948D691}"/>
              </a:ext>
            </a:extLst>
          </p:cNvPr>
          <p:cNvSpPr/>
          <p:nvPr/>
        </p:nvSpPr>
        <p:spPr>
          <a:xfrm rot="5400000">
            <a:off x="5507216" y="4437920"/>
            <a:ext cx="701387" cy="476250"/>
          </a:xfrm>
          <a:prstGeom prst="stripedRightArrow">
            <a:avLst/>
          </a:prstGeom>
          <a:solidFill>
            <a:srgbClr val="009FD9"/>
          </a:solidFill>
          <a:ln>
            <a:solidFill>
              <a:srgbClr val="009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ecoora.org/wp-content/uploads/sites/default/files/webfm/Horizontal_FullColor_Transparent.png">
            <a:extLst>
              <a:ext uri="{FF2B5EF4-FFF2-40B4-BE49-F238E27FC236}">
                <a16:creationId xmlns:a16="http://schemas.microsoft.com/office/drawing/2014/main" id="{DF5E4350-9C31-89EB-F12C-049DB3B6D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8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06526-614A-6E2A-F7A8-79DB3F930993}"/>
              </a:ext>
            </a:extLst>
          </p:cNvPr>
          <p:cNvSpPr>
            <a:spLocks noGrp="1"/>
          </p:cNvSpPr>
          <p:nvPr>
            <p:ph type="body" sz="quarter" idx="11"/>
          </p:nvPr>
        </p:nvSpPr>
        <p:spPr>
          <a:xfrm>
            <a:off x="1141770" y="418394"/>
            <a:ext cx="7677270" cy="677862"/>
          </a:xfrm>
        </p:spPr>
        <p:txBody>
          <a:bodyPr vert="horz" lIns="91440" tIns="45720" rIns="91440" bIns="45720" rtlCol="0" anchor="t">
            <a:normAutofit/>
          </a:bodyPr>
          <a:lstStyle/>
          <a:p>
            <a:r>
              <a:rPr lang="en-US" sz="3200">
                <a:latin typeface="Arial"/>
                <a:cs typeface="Arial"/>
              </a:rPr>
              <a:t>WHAT IS A RESILIENT COMMUNITY?</a:t>
            </a:r>
            <a:endParaRPr lang="en-US" sz="3200"/>
          </a:p>
        </p:txBody>
      </p:sp>
      <p:sp>
        <p:nvSpPr>
          <p:cNvPr id="3" name="Text Placeholder 2">
            <a:extLst>
              <a:ext uri="{FF2B5EF4-FFF2-40B4-BE49-F238E27FC236}">
                <a16:creationId xmlns:a16="http://schemas.microsoft.com/office/drawing/2014/main" id="{964D05E5-FC64-F57F-11C6-080D1E8ADC58}"/>
              </a:ext>
            </a:extLst>
          </p:cNvPr>
          <p:cNvSpPr>
            <a:spLocks noGrp="1"/>
          </p:cNvSpPr>
          <p:nvPr>
            <p:ph type="body" sz="quarter" idx="12"/>
          </p:nvPr>
        </p:nvSpPr>
        <p:spPr>
          <a:xfrm>
            <a:off x="1141771" y="1289294"/>
            <a:ext cx="10314964" cy="1910985"/>
          </a:xfrm>
        </p:spPr>
        <p:txBody>
          <a:bodyPr vert="horz" lIns="91440" tIns="45720" rIns="91440" bIns="45720" rtlCol="0" anchor="t">
            <a:normAutofit/>
          </a:bodyPr>
          <a:lstStyle/>
          <a:p>
            <a:r>
              <a:rPr lang="en-US" sz="2400">
                <a:latin typeface="Arial"/>
                <a:cs typeface="Arial"/>
              </a:rPr>
              <a:t>In this lesson, you will learn how </a:t>
            </a:r>
            <a:r>
              <a:rPr lang="en-US" sz="2400" b="1" i="1">
                <a:latin typeface="Arial"/>
                <a:cs typeface="Arial"/>
              </a:rPr>
              <a:t>healthy wetlands</a:t>
            </a:r>
            <a:r>
              <a:rPr lang="en-US" sz="2400">
                <a:latin typeface="Arial"/>
                <a:cs typeface="Arial"/>
              </a:rPr>
              <a:t> support </a:t>
            </a:r>
            <a:r>
              <a:rPr lang="en-US" sz="2400" b="1" i="1">
                <a:latin typeface="Arial"/>
                <a:cs typeface="Arial"/>
              </a:rPr>
              <a:t>resilient communities</a:t>
            </a:r>
            <a:r>
              <a:rPr lang="en-US" sz="2400">
                <a:latin typeface="Arial"/>
                <a:cs typeface="Arial"/>
              </a:rPr>
              <a:t>.</a:t>
            </a:r>
            <a:endParaRPr lang="en-US" sz="2400"/>
          </a:p>
          <a:p>
            <a:endParaRPr lang="en-US" sz="2400">
              <a:latin typeface="Arial"/>
              <a:cs typeface="Arial"/>
            </a:endParaRPr>
          </a:p>
          <a:p>
            <a:r>
              <a:rPr lang="en-US" sz="2400">
                <a:latin typeface="Arial"/>
                <a:cs typeface="Arial"/>
              </a:rPr>
              <a:t>To be </a:t>
            </a:r>
            <a:r>
              <a:rPr lang="en-US" sz="2400" b="1" i="1">
                <a:latin typeface="Arial"/>
                <a:cs typeface="Arial"/>
              </a:rPr>
              <a:t>resilient</a:t>
            </a:r>
            <a:r>
              <a:rPr lang="en-US" sz="2400">
                <a:latin typeface="Arial"/>
                <a:cs typeface="Arial"/>
              </a:rPr>
              <a:t> means to be able to withstand or recover from change.</a:t>
            </a:r>
            <a:endParaRPr lang="en-US" sz="2400" err="1"/>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1935" y="5938421"/>
            <a:ext cx="609600" cy="609600"/>
          </a:xfrm>
          <a:prstGeom prst="rect">
            <a:avLst/>
          </a:prstGeom>
        </p:spPr>
      </p:pic>
    </p:spTree>
    <p:extLst>
      <p:ext uri="{BB962C8B-B14F-4D97-AF65-F5344CB8AC3E}">
        <p14:creationId xmlns:p14="http://schemas.microsoft.com/office/powerpoint/2010/main" val="762426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5710" y="483160"/>
            <a:ext cx="10225712" cy="677862"/>
          </a:xfrm>
        </p:spPr>
        <p:txBody>
          <a:bodyPr vert="horz" lIns="91440" tIns="45720" rIns="91440" bIns="45720" rtlCol="0" anchor="t">
            <a:normAutofit/>
          </a:bodyPr>
          <a:lstStyle/>
          <a:p>
            <a:r>
              <a:rPr lang="en-US" sz="3200">
                <a:latin typeface="Arial"/>
                <a:cs typeface="Arial"/>
              </a:rPr>
              <a:t>COLLECTING ENVIRONMENTAL DATA</a:t>
            </a:r>
          </a:p>
        </p:txBody>
      </p:sp>
      <p:sp>
        <p:nvSpPr>
          <p:cNvPr id="3" name="Text Placeholder 2"/>
          <p:cNvSpPr>
            <a:spLocks noGrp="1"/>
          </p:cNvSpPr>
          <p:nvPr>
            <p:ph type="body" sz="quarter" idx="12"/>
          </p:nvPr>
        </p:nvSpPr>
        <p:spPr>
          <a:xfrm>
            <a:off x="1013292" y="1370655"/>
            <a:ext cx="9910819" cy="816698"/>
          </a:xfrm>
        </p:spPr>
        <p:txBody>
          <a:bodyPr vert="horz" lIns="91440" tIns="45720" rIns="91440" bIns="45720" rtlCol="0" anchor="t">
            <a:noAutofit/>
          </a:bodyPr>
          <a:lstStyle/>
          <a:p>
            <a:r>
              <a:rPr lang="en-US" sz="2400">
                <a:latin typeface="Arial"/>
                <a:cs typeface="Arial"/>
              </a:rPr>
              <a:t>Monitoring the environment allows scientists to observe changes in environmental conditions over time. Environmental data helps us:</a:t>
            </a: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62" y="2597579"/>
            <a:ext cx="3505597" cy="2337794"/>
          </a:xfrm>
          <a:prstGeom prst="rect">
            <a:avLst/>
          </a:prstGeom>
        </p:spPr>
      </p:pic>
      <p:sp>
        <p:nvSpPr>
          <p:cNvPr id="5" name="Text Placeholder 2"/>
          <p:cNvSpPr txBox="1">
            <a:spLocks/>
          </p:cNvSpPr>
          <p:nvPr/>
        </p:nvSpPr>
        <p:spPr>
          <a:xfrm>
            <a:off x="612562" y="4830732"/>
            <a:ext cx="3505597" cy="498623"/>
          </a:xfrm>
          <a:prstGeom prst="rect">
            <a:avLst/>
          </a:prstGeom>
          <a:solidFill>
            <a:schemeClr val="tx1">
              <a:lumMod val="75000"/>
              <a:lumOff val="25000"/>
            </a:schemeClr>
          </a:solidFill>
        </p:spPr>
        <p:txBody>
          <a:bodyPr vert="horz" lIns="91440" tIns="45720" rIns="91440" bIns="45720" rtlCol="0" anchor="ctr" anchorCtr="0">
            <a:noAutofit/>
          </a:bodyPr>
          <a:lstStyle>
            <a:lvl1pPr marL="0" indent="0" algn="l" defTabSz="914400" rtl="0" eaLnBrk="1" latinLnBrk="0" hangingPunct="1">
              <a:lnSpc>
                <a:spcPct val="100000"/>
              </a:lnSpc>
              <a:spcBef>
                <a:spcPts val="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b="1">
                <a:solidFill>
                  <a:schemeClr val="bg1"/>
                </a:solidFill>
              </a:rPr>
              <a:t>Understand Weather Impacts</a:t>
            </a:r>
          </a:p>
        </p:txBody>
      </p:sp>
      <p:pic>
        <p:nvPicPr>
          <p:cNvPr id="6" name="Picture 5"/>
          <p:cNvPicPr>
            <a:picLocks noChangeAspect="1"/>
          </p:cNvPicPr>
          <p:nvPr/>
        </p:nvPicPr>
        <p:blipFill rotWithShape="1">
          <a:blip r:embed="rId6"/>
          <a:srcRect t="4731" r="13715"/>
          <a:stretch/>
        </p:blipFill>
        <p:spPr>
          <a:xfrm>
            <a:off x="4329415" y="2597580"/>
            <a:ext cx="3514485" cy="2337794"/>
          </a:xfrm>
          <a:prstGeom prst="rect">
            <a:avLst/>
          </a:prstGeom>
        </p:spPr>
      </p:pic>
      <p:sp>
        <p:nvSpPr>
          <p:cNvPr id="7" name="Text Placeholder 2"/>
          <p:cNvSpPr txBox="1">
            <a:spLocks/>
          </p:cNvSpPr>
          <p:nvPr/>
        </p:nvSpPr>
        <p:spPr>
          <a:xfrm>
            <a:off x="4329415" y="4830731"/>
            <a:ext cx="3514485" cy="498622"/>
          </a:xfrm>
          <a:prstGeom prst="rect">
            <a:avLst/>
          </a:prstGeom>
          <a:solidFill>
            <a:schemeClr val="tx1">
              <a:lumMod val="75000"/>
              <a:lumOff val="25000"/>
            </a:schemeClr>
          </a:solidFill>
        </p:spPr>
        <p:txBody>
          <a:bodyPr vert="horz" lIns="91440" tIns="45720" rIns="91440" bIns="45720" rtlCol="0" anchor="ctr" anchorCtr="0">
            <a:normAutofit/>
          </a:bodyPr>
          <a:lstStyle>
            <a:lvl1pPr marL="0" indent="0" algn="l" defTabSz="914400" rtl="0" eaLnBrk="1" latinLnBrk="0" hangingPunct="1">
              <a:lnSpc>
                <a:spcPct val="100000"/>
              </a:lnSpc>
              <a:spcBef>
                <a:spcPts val="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b="1">
                <a:solidFill>
                  <a:schemeClr val="bg1"/>
                </a:solidFill>
              </a:rPr>
              <a:t>Protect Wildlife</a:t>
            </a:r>
          </a:p>
        </p:txBody>
      </p:sp>
      <p:pic>
        <p:nvPicPr>
          <p:cNvPr id="2050" name="Picture 2" descr="2021-Tybee-NFWF-1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4034" y="2597580"/>
            <a:ext cx="3514485" cy="233779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txBox="1">
            <a:spLocks/>
          </p:cNvSpPr>
          <p:nvPr/>
        </p:nvSpPr>
        <p:spPr>
          <a:xfrm>
            <a:off x="8064434" y="4830733"/>
            <a:ext cx="3514485" cy="498620"/>
          </a:xfrm>
          <a:prstGeom prst="rect">
            <a:avLst/>
          </a:prstGeom>
          <a:solidFill>
            <a:schemeClr val="tx1">
              <a:lumMod val="75000"/>
              <a:lumOff val="25000"/>
            </a:schemeClr>
          </a:solidFill>
        </p:spPr>
        <p:txBody>
          <a:bodyPr vert="horz" lIns="91440" tIns="45720" rIns="91440" bIns="45720" rtlCol="0" anchor="ctr" anchorCtr="0">
            <a:normAutofit/>
          </a:bodyPr>
          <a:lstStyle>
            <a:lvl1pPr marL="0" indent="0" algn="l" defTabSz="914400" rtl="0" eaLnBrk="1" latinLnBrk="0" hangingPunct="1">
              <a:lnSpc>
                <a:spcPct val="100000"/>
              </a:lnSpc>
              <a:spcBef>
                <a:spcPts val="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b="1">
                <a:solidFill>
                  <a:schemeClr val="bg1"/>
                </a:solidFill>
              </a:rPr>
              <a:t>Plan for the Future</a:t>
            </a:r>
          </a:p>
        </p:txBody>
      </p:sp>
      <p:pic>
        <p:nvPicPr>
          <p:cNvPr id="10" name="Picture 2" descr="http://secoora.org/wp-content/uploads/sites/default/files/webfm/Horizontal_FullColor_Transparent.png">
            <a:extLst>
              <a:ext uri="{FF2B5EF4-FFF2-40B4-BE49-F238E27FC236}">
                <a16:creationId xmlns:a16="http://schemas.microsoft.com/office/drawing/2014/main" id="{02B940E4-AA40-4CD8-8B7D-1FAF13D6A2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1194935"/>
      </p:ext>
    </p:extLst>
  </p:cSld>
  <p:clrMapOvr>
    <a:masterClrMapping/>
  </p:clrMapOvr>
  <mc:AlternateContent xmlns:mc="http://schemas.openxmlformats.org/markup-compatibility/2006" xmlns:p14="http://schemas.microsoft.com/office/powerpoint/2010/main">
    <mc:Choice Requires="p14">
      <p:transition spd="slow" p14:dur="2000" advTm="19784"/>
    </mc:Choice>
    <mc:Fallback xmlns="">
      <p:transition spd="slow" advTm="1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t="-17000" b="-17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FF9537-81F0-AD48-B5F8-62A9AEF823DC}"/>
              </a:ext>
            </a:extLst>
          </p:cNvPr>
          <p:cNvSpPr>
            <a:spLocks noGrp="1"/>
          </p:cNvSpPr>
          <p:nvPr>
            <p:ph type="body" sz="quarter" idx="11"/>
          </p:nvPr>
        </p:nvSpPr>
        <p:spPr>
          <a:xfrm>
            <a:off x="1011732" y="462040"/>
            <a:ext cx="6790444" cy="593196"/>
          </a:xfrm>
          <a:solidFill>
            <a:srgbClr val="F2F2F2">
              <a:alpha val="75000"/>
            </a:srgbClr>
          </a:solidFill>
        </p:spPr>
        <p:txBody>
          <a:bodyPr vert="horz" lIns="91440" tIns="45720" rIns="91440" bIns="45720" rtlCol="0" anchor="t">
            <a:noAutofit/>
          </a:bodyPr>
          <a:lstStyle/>
          <a:p>
            <a:r>
              <a:rPr lang="en-US" sz="3200">
                <a:latin typeface="Arial"/>
                <a:cs typeface="Arial"/>
              </a:rPr>
              <a:t>WHY COLLECT WETLAND DATA?</a:t>
            </a:r>
            <a:endParaRPr lang="en-US" sz="3200"/>
          </a:p>
        </p:txBody>
      </p:sp>
      <p:sp>
        <p:nvSpPr>
          <p:cNvPr id="3" name="Text Placeholder 2">
            <a:extLst>
              <a:ext uri="{FF2B5EF4-FFF2-40B4-BE49-F238E27FC236}">
                <a16:creationId xmlns:a16="http://schemas.microsoft.com/office/drawing/2014/main" id="{AF09CE2E-8FE1-849F-04AF-DAE0716566C4}"/>
              </a:ext>
            </a:extLst>
          </p:cNvPr>
          <p:cNvSpPr>
            <a:spLocks noGrp="1"/>
          </p:cNvSpPr>
          <p:nvPr>
            <p:ph type="body" sz="quarter" idx="12"/>
          </p:nvPr>
        </p:nvSpPr>
        <p:spPr>
          <a:xfrm>
            <a:off x="1004842" y="1059539"/>
            <a:ext cx="6784623" cy="1198127"/>
          </a:xfrm>
          <a:solidFill>
            <a:srgbClr val="F2F2F2">
              <a:alpha val="75000"/>
            </a:srgbClr>
          </a:solidFill>
          <a:ln>
            <a:noFill/>
          </a:ln>
        </p:spPr>
        <p:txBody>
          <a:bodyPr vert="horz" lIns="91440" tIns="45720" rIns="91440" bIns="45720" rtlCol="0" anchor="t">
            <a:normAutofit/>
          </a:bodyPr>
          <a:lstStyle/>
          <a:p>
            <a:r>
              <a:rPr lang="en-US" sz="2400" dirty="0">
                <a:latin typeface="Arial"/>
                <a:cs typeface="Arial"/>
              </a:rPr>
              <a:t>The salt marsh supports </a:t>
            </a:r>
            <a:r>
              <a:rPr lang="en-US" sz="2400" b="1" dirty="0">
                <a:latin typeface="Arial"/>
                <a:cs typeface="Arial"/>
              </a:rPr>
              <a:t>biodiversity</a:t>
            </a:r>
            <a:r>
              <a:rPr lang="en-US" sz="2400" dirty="0">
                <a:latin typeface="Arial"/>
                <a:cs typeface="Arial"/>
              </a:rPr>
              <a:t>, which means many different species coexisting in the same environment.</a:t>
            </a:r>
            <a:endParaRPr lang="en-US" sz="2400" dirty="0"/>
          </a:p>
          <a:p>
            <a:endParaRPr lang="en-US" sz="2400">
              <a:cs typeface="Arial"/>
            </a:endParaRPr>
          </a:p>
          <a:p>
            <a:pPr algn="ctr"/>
            <a:endParaRPr lang="en-US" sz="2400">
              <a:cs typeface="Arial"/>
            </a:endParaRPr>
          </a:p>
        </p:txBody>
      </p:sp>
      <p:pic>
        <p:nvPicPr>
          <p:cNvPr id="5" name="Picture 2" descr="http://secoora.org/wp-content/uploads/sites/default/files/webfm/Horizontal_FullColor_Transparent.png">
            <a:extLst>
              <a:ext uri="{FF2B5EF4-FFF2-40B4-BE49-F238E27FC236}">
                <a16:creationId xmlns:a16="http://schemas.microsoft.com/office/drawing/2014/main" id="{35E579E1-173A-291C-E85A-6B98FFDBD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2090" y="5857143"/>
            <a:ext cx="609600" cy="609600"/>
          </a:xfrm>
          <a:prstGeom prst="rect">
            <a:avLst/>
          </a:prstGeom>
        </p:spPr>
      </p:pic>
    </p:spTree>
    <p:extLst>
      <p:ext uri="{BB962C8B-B14F-4D97-AF65-F5344CB8AC3E}">
        <p14:creationId xmlns:p14="http://schemas.microsoft.com/office/powerpoint/2010/main" val="1139192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09CE2E-8FE1-849F-04AF-DAE0716566C4}"/>
              </a:ext>
            </a:extLst>
          </p:cNvPr>
          <p:cNvSpPr>
            <a:spLocks noGrp="1"/>
          </p:cNvSpPr>
          <p:nvPr>
            <p:ph type="body" sz="quarter" idx="12"/>
          </p:nvPr>
        </p:nvSpPr>
        <p:spPr>
          <a:xfrm>
            <a:off x="1201048" y="408377"/>
            <a:ext cx="9795703" cy="1791027"/>
          </a:xfrm>
          <a:solidFill>
            <a:srgbClr val="F2F2F2">
              <a:alpha val="75000"/>
            </a:srgbClr>
          </a:solidFill>
        </p:spPr>
        <p:txBody>
          <a:bodyPr vert="horz" lIns="91440" tIns="45720" rIns="91440" bIns="45720" rtlCol="0" anchor="t">
            <a:normAutofit lnSpcReduction="10000"/>
          </a:bodyPr>
          <a:lstStyle/>
          <a:p>
            <a:pPr algn="ctr"/>
            <a:r>
              <a:rPr lang="en-US" sz="2400" dirty="0">
                <a:latin typeface="Arial"/>
                <a:cs typeface="Arial"/>
              </a:rPr>
              <a:t>The salt marsh also provides many </a:t>
            </a:r>
            <a:r>
              <a:rPr lang="en-US" sz="2400" b="1" dirty="0">
                <a:latin typeface="Arial"/>
                <a:cs typeface="Arial"/>
              </a:rPr>
              <a:t>ecosystem services</a:t>
            </a:r>
            <a:r>
              <a:rPr lang="en-US" sz="2400" dirty="0">
                <a:latin typeface="Arial"/>
                <a:cs typeface="Arial"/>
              </a:rPr>
              <a:t>,</a:t>
            </a:r>
            <a:r>
              <a:rPr lang="en-US" sz="2400" b="1" dirty="0">
                <a:latin typeface="Arial"/>
                <a:cs typeface="Arial"/>
              </a:rPr>
              <a:t> </a:t>
            </a:r>
            <a:r>
              <a:rPr lang="en-US" sz="2400" dirty="0">
                <a:latin typeface="Arial"/>
                <a:cs typeface="Arial"/>
              </a:rPr>
              <a:t>which are things nature offers for </a:t>
            </a:r>
            <a:r>
              <a:rPr lang="en-US" sz="2400" b="1" dirty="0">
                <a:latin typeface="Arial"/>
                <a:cs typeface="Arial"/>
              </a:rPr>
              <a:t>FREE!</a:t>
            </a:r>
            <a:endParaRPr lang="en-US" sz="2400" dirty="0">
              <a:cs typeface="Arial"/>
            </a:endParaRPr>
          </a:p>
          <a:p>
            <a:pPr algn="ctr"/>
            <a:endParaRPr lang="en-US" sz="2400">
              <a:cs typeface="Arial"/>
            </a:endParaRPr>
          </a:p>
          <a:p>
            <a:pPr algn="ctr"/>
            <a:r>
              <a:rPr lang="en-US" sz="2400" dirty="0">
                <a:latin typeface="Arial"/>
                <a:cs typeface="Arial"/>
              </a:rPr>
              <a:t>Examples include food, clean water, flood control, wildlife habitat, recreation, and much more.</a:t>
            </a:r>
            <a:endParaRPr lang="en-US" sz="2400" dirty="0"/>
          </a:p>
          <a:p>
            <a:endParaRPr lang="en-US" sz="2400"/>
          </a:p>
          <a:p>
            <a:pPr marL="285750" indent="-285750" algn="ctr">
              <a:buFont typeface="Arial,Sans-Serif"/>
              <a:buChar char="•"/>
            </a:pPr>
            <a:endParaRPr lang="en-US" sz="2400"/>
          </a:p>
          <a:p>
            <a:pPr algn="ctr"/>
            <a:endParaRPr lang="en-US" sz="2400"/>
          </a:p>
        </p:txBody>
      </p:sp>
      <p:pic>
        <p:nvPicPr>
          <p:cNvPr id="6" name="Picture 2" descr="http://secoora.org/wp-content/uploads/sites/default/files/webfm/Horizontal_FullColor_Transparent.png">
            <a:extLst>
              <a:ext uri="{FF2B5EF4-FFF2-40B4-BE49-F238E27FC236}">
                <a16:creationId xmlns:a16="http://schemas.microsoft.com/office/drawing/2014/main" id="{ED52CBBD-BCC7-EFF9-4CBF-8E7CD8BB5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7500" y="5607832"/>
            <a:ext cx="609600" cy="609600"/>
          </a:xfrm>
          <a:prstGeom prst="rect">
            <a:avLst/>
          </a:prstGeom>
        </p:spPr>
      </p:pic>
    </p:spTree>
    <p:extLst>
      <p:ext uri="{BB962C8B-B14F-4D97-AF65-F5344CB8AC3E}">
        <p14:creationId xmlns:p14="http://schemas.microsoft.com/office/powerpoint/2010/main" val="173472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t="-69000" b="-6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09CE2E-8FE1-849F-04AF-DAE0716566C4}"/>
              </a:ext>
            </a:extLst>
          </p:cNvPr>
          <p:cNvSpPr>
            <a:spLocks noGrp="1"/>
          </p:cNvSpPr>
          <p:nvPr>
            <p:ph type="body" sz="quarter" idx="12"/>
          </p:nvPr>
        </p:nvSpPr>
        <p:spPr>
          <a:xfrm>
            <a:off x="1683814" y="349767"/>
            <a:ext cx="8548511" cy="1203709"/>
          </a:xfrm>
          <a:solidFill>
            <a:srgbClr val="F2F2F2">
              <a:alpha val="90000"/>
            </a:srgbClr>
          </a:solidFill>
        </p:spPr>
        <p:txBody>
          <a:bodyPr vert="horz" lIns="91440" tIns="45720" rIns="91440" bIns="45720" rtlCol="0" anchor="t">
            <a:noAutofit/>
          </a:bodyPr>
          <a:lstStyle/>
          <a:p>
            <a:pPr algn="ctr"/>
            <a:r>
              <a:rPr lang="en-US" sz="2400">
                <a:latin typeface="Arial"/>
                <a:cs typeface="Arial"/>
              </a:rPr>
              <a:t>An important ecosystem service the salt marsh provides is to act as a </a:t>
            </a:r>
            <a:r>
              <a:rPr lang="en-US" sz="2400" b="1">
                <a:latin typeface="Arial"/>
                <a:cs typeface="Arial"/>
              </a:rPr>
              <a:t>"shield"</a:t>
            </a:r>
            <a:r>
              <a:rPr lang="en-US" sz="2400">
                <a:latin typeface="Arial"/>
                <a:cs typeface="Arial"/>
              </a:rPr>
              <a:t> protecting coastal areas from the impacts of extreme weather and flooding.</a:t>
            </a:r>
            <a:endParaRPr lang="en-US" sz="2400">
              <a:cs typeface="Arial"/>
            </a:endParaRPr>
          </a:p>
          <a:p>
            <a:pPr algn="ctr"/>
            <a:endParaRPr lang="en-US" sz="1800"/>
          </a:p>
        </p:txBody>
      </p:sp>
      <p:pic>
        <p:nvPicPr>
          <p:cNvPr id="5" name="Picture 2" descr="http://secoora.org/wp-content/uploads/sites/default/files/webfm/Horizontal_FullColor_Transparent.png">
            <a:extLst>
              <a:ext uri="{FF2B5EF4-FFF2-40B4-BE49-F238E27FC236}">
                <a16:creationId xmlns:a16="http://schemas.microsoft.com/office/drawing/2014/main" id="{1BAA0370-E2BE-0E22-F2BB-48A935F61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0866" y="5607832"/>
            <a:ext cx="609600" cy="609600"/>
          </a:xfrm>
          <a:prstGeom prst="rect">
            <a:avLst/>
          </a:prstGeom>
        </p:spPr>
      </p:pic>
    </p:spTree>
    <p:extLst>
      <p:ext uri="{BB962C8B-B14F-4D97-AF65-F5344CB8AC3E}">
        <p14:creationId xmlns:p14="http://schemas.microsoft.com/office/powerpoint/2010/main" val="2634391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ACD6DF-22F4-727C-1823-F6E8F88D7276}"/>
              </a:ext>
            </a:extLst>
          </p:cNvPr>
          <p:cNvSpPr>
            <a:spLocks noGrp="1"/>
          </p:cNvSpPr>
          <p:nvPr>
            <p:ph type="body" sz="quarter" idx="11"/>
          </p:nvPr>
        </p:nvSpPr>
        <p:spPr>
          <a:xfrm>
            <a:off x="644625" y="310209"/>
            <a:ext cx="10445221" cy="677862"/>
          </a:xfrm>
        </p:spPr>
        <p:txBody>
          <a:bodyPr vert="horz" lIns="91440" tIns="45720" rIns="91440" bIns="45720" rtlCol="0" anchor="t">
            <a:normAutofit/>
          </a:bodyPr>
          <a:lstStyle/>
          <a:p>
            <a:pPr algn="ctr"/>
            <a:r>
              <a:rPr lang="en-US" sz="3200">
                <a:latin typeface="Arial"/>
                <a:cs typeface="Arial"/>
              </a:rPr>
              <a:t>UNDISTURBED WETLAND</a:t>
            </a:r>
            <a:endParaRPr lang="en-US" sz="3200"/>
          </a:p>
        </p:txBody>
      </p:sp>
      <p:sp>
        <p:nvSpPr>
          <p:cNvPr id="5" name="Text Placeholder 1">
            <a:extLst>
              <a:ext uri="{FF2B5EF4-FFF2-40B4-BE49-F238E27FC236}">
                <a16:creationId xmlns:a16="http://schemas.microsoft.com/office/drawing/2014/main" id="{B5BEAC57-1C4D-78B2-8286-0D9EB49803A1}"/>
              </a:ext>
            </a:extLst>
          </p:cNvPr>
          <p:cNvSpPr txBox="1">
            <a:spLocks/>
          </p:cNvSpPr>
          <p:nvPr/>
        </p:nvSpPr>
        <p:spPr>
          <a:xfrm>
            <a:off x="644785" y="991210"/>
            <a:ext cx="10852689" cy="863939"/>
          </a:xfrm>
          <a:prstGeom prst="rect">
            <a:avLst/>
          </a:prstGeom>
          <a:noFill/>
          <a:ln>
            <a:noFill/>
          </a:ln>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a:buNone/>
              <a:defRPr sz="3600" b="1" i="0" u="sng"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b="0" u="none">
                <a:latin typeface="Arial"/>
                <a:cs typeface="Arial"/>
              </a:rPr>
              <a:t>When a wetland is natural and undisturbed, it can function at its full potential, providing ecosystem services to surrounding communities.</a:t>
            </a:r>
            <a:endParaRPr lang="en-US" sz="2400" b="0" u="none"/>
          </a:p>
        </p:txBody>
      </p:sp>
      <p:pic>
        <p:nvPicPr>
          <p:cNvPr id="4" name="Picture 2" descr="http://secoora.org/wp-content/uploads/sites/default/files/webfm/Horizontal_FullColor_Transparent.png">
            <a:extLst>
              <a:ext uri="{FF2B5EF4-FFF2-40B4-BE49-F238E27FC236}">
                <a16:creationId xmlns:a16="http://schemas.microsoft.com/office/drawing/2014/main" id="{9D32BA97-EEFE-E28B-80F2-15D787420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3111" y="5538926"/>
            <a:ext cx="609600" cy="609600"/>
          </a:xfrm>
          <a:prstGeom prst="rect">
            <a:avLst/>
          </a:prstGeom>
        </p:spPr>
      </p:pic>
    </p:spTree>
    <p:extLst>
      <p:ext uri="{BB962C8B-B14F-4D97-AF65-F5344CB8AC3E}">
        <p14:creationId xmlns:p14="http://schemas.microsoft.com/office/powerpoint/2010/main" val="1899103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ACD6DF-22F4-727C-1823-F6E8F88D7276}"/>
              </a:ext>
            </a:extLst>
          </p:cNvPr>
          <p:cNvSpPr>
            <a:spLocks noGrp="1"/>
          </p:cNvSpPr>
          <p:nvPr>
            <p:ph type="body" sz="quarter" idx="11"/>
          </p:nvPr>
        </p:nvSpPr>
        <p:spPr>
          <a:xfrm>
            <a:off x="3908995" y="335900"/>
            <a:ext cx="4382148" cy="593196"/>
          </a:xfrm>
          <a:solidFill>
            <a:srgbClr val="ECECEC">
              <a:alpha val="80000"/>
            </a:srgbClr>
          </a:solidFill>
          <a:ln>
            <a:noFill/>
          </a:ln>
        </p:spPr>
        <p:txBody>
          <a:bodyPr vert="horz" lIns="91440" tIns="45720" rIns="91440" bIns="45720" rtlCol="0" anchor="t">
            <a:normAutofit/>
          </a:bodyPr>
          <a:lstStyle/>
          <a:p>
            <a:pPr algn="ctr"/>
            <a:r>
              <a:rPr lang="en-US" sz="3200">
                <a:latin typeface="Arial"/>
                <a:cs typeface="Arial"/>
              </a:rPr>
              <a:t>IMPAIRED WETLAND</a:t>
            </a:r>
            <a:endParaRPr lang="en-US" sz="3200"/>
          </a:p>
        </p:txBody>
      </p:sp>
      <p:sp>
        <p:nvSpPr>
          <p:cNvPr id="5" name="Text Placeholder 1">
            <a:extLst>
              <a:ext uri="{FF2B5EF4-FFF2-40B4-BE49-F238E27FC236}">
                <a16:creationId xmlns:a16="http://schemas.microsoft.com/office/drawing/2014/main" id="{BDB4210D-C24C-03A4-6672-684EE31BBA37}"/>
              </a:ext>
            </a:extLst>
          </p:cNvPr>
          <p:cNvSpPr txBox="1">
            <a:spLocks/>
          </p:cNvSpPr>
          <p:nvPr/>
        </p:nvSpPr>
        <p:spPr>
          <a:xfrm>
            <a:off x="672644" y="948876"/>
            <a:ext cx="10852689" cy="920384"/>
          </a:xfrm>
          <a:prstGeom prst="rect">
            <a:avLst/>
          </a:prstGeom>
          <a:solidFill>
            <a:srgbClr val="ECECEC">
              <a:alpha val="80000"/>
            </a:srgbClr>
          </a:solidFill>
          <a:ln>
            <a:noFill/>
          </a:ln>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u="none">
                <a:latin typeface="Arial"/>
                <a:cs typeface="Arial"/>
              </a:rPr>
              <a:t>When </a:t>
            </a:r>
            <a:r>
              <a:rPr lang="en-US" sz="2400">
                <a:latin typeface="Arial"/>
                <a:cs typeface="Arial"/>
              </a:rPr>
              <a:t>human activities pollute or alter a wetland, it may become less able to provide ecosystem services and protect communities against </a:t>
            </a:r>
            <a:r>
              <a:rPr lang="en-US" sz="2400" b="1">
                <a:latin typeface="Arial"/>
                <a:cs typeface="Arial"/>
              </a:rPr>
              <a:t>natural hazards</a:t>
            </a:r>
            <a:r>
              <a:rPr lang="en-US" sz="2400">
                <a:latin typeface="Arial"/>
                <a:cs typeface="Arial"/>
              </a:rPr>
              <a:t>.</a:t>
            </a:r>
            <a:endParaRPr lang="en-US" sz="2400" b="0" u="none">
              <a:cs typeface="Arial"/>
            </a:endParaRPr>
          </a:p>
        </p:txBody>
      </p:sp>
      <p:pic>
        <p:nvPicPr>
          <p:cNvPr id="4" name="Picture 2" descr="http://secoora.org/wp-content/uploads/sites/default/files/webfm/Horizontal_FullColor_Transparent.png">
            <a:extLst>
              <a:ext uri="{FF2B5EF4-FFF2-40B4-BE49-F238E27FC236}">
                <a16:creationId xmlns:a16="http://schemas.microsoft.com/office/drawing/2014/main" id="{CAA5D285-0A07-FFBA-1398-7EC0BA090C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5254" y="5432394"/>
            <a:ext cx="609600" cy="609600"/>
          </a:xfrm>
          <a:prstGeom prst="rect">
            <a:avLst/>
          </a:prstGeom>
        </p:spPr>
      </p:pic>
    </p:spTree>
    <p:extLst>
      <p:ext uri="{BB962C8B-B14F-4D97-AF65-F5344CB8AC3E}">
        <p14:creationId xmlns:p14="http://schemas.microsoft.com/office/powerpoint/2010/main" val="2565969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t="-17000" b="-17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65600-93B6-41EC-8DD3-1B174A204832}"/>
              </a:ext>
            </a:extLst>
          </p:cNvPr>
          <p:cNvSpPr>
            <a:spLocks noGrp="1"/>
          </p:cNvSpPr>
          <p:nvPr>
            <p:ph type="body" sz="quarter" idx="11"/>
          </p:nvPr>
        </p:nvSpPr>
        <p:spPr>
          <a:xfrm>
            <a:off x="832560" y="522672"/>
            <a:ext cx="10910887" cy="759941"/>
          </a:xfrm>
        </p:spPr>
        <p:txBody>
          <a:bodyPr vert="horz" lIns="91440" tIns="45720" rIns="91440" bIns="45720" rtlCol="0" anchor="t">
            <a:normAutofit/>
          </a:bodyPr>
          <a:lstStyle/>
          <a:p>
            <a:r>
              <a:rPr lang="en-US" sz="3200">
                <a:latin typeface="Arial"/>
                <a:cs typeface="Arial"/>
              </a:rPr>
              <a:t>WHAT ARE NATURAL HAZARDS?</a:t>
            </a:r>
            <a:endParaRPr lang="en-US" sz="3200"/>
          </a:p>
        </p:txBody>
      </p:sp>
      <p:sp>
        <p:nvSpPr>
          <p:cNvPr id="4" name="TextBox 3">
            <a:extLst>
              <a:ext uri="{FF2B5EF4-FFF2-40B4-BE49-F238E27FC236}">
                <a16:creationId xmlns:a16="http://schemas.microsoft.com/office/drawing/2014/main" id="{039253BD-F06F-445D-AE6F-DB5F7D533B5A}"/>
              </a:ext>
            </a:extLst>
          </p:cNvPr>
          <p:cNvSpPr txBox="1"/>
          <p:nvPr/>
        </p:nvSpPr>
        <p:spPr>
          <a:xfrm>
            <a:off x="677966" y="1236591"/>
            <a:ext cx="109007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Natural hazards are </a:t>
            </a:r>
            <a:r>
              <a:rPr lang="en-US" sz="2400" b="1" dirty="0"/>
              <a:t>extreme events </a:t>
            </a:r>
            <a:r>
              <a:rPr lang="en-US" sz="2400" dirty="0"/>
              <a:t>that occur naturally and negatively impact life, property, local economies and the environment. </a:t>
            </a:r>
            <a:r>
              <a:rPr lang="en-US" sz="2400" dirty="0">
                <a:cs typeface="Arial"/>
              </a:rPr>
              <a:t>These can be categorized as either </a:t>
            </a:r>
            <a:r>
              <a:rPr lang="en-US" sz="2400" b="1" dirty="0">
                <a:cs typeface="Arial"/>
              </a:rPr>
              <a:t>shocks</a:t>
            </a:r>
            <a:r>
              <a:rPr lang="en-US" sz="2400" dirty="0">
                <a:cs typeface="Arial"/>
              </a:rPr>
              <a:t> or </a:t>
            </a:r>
            <a:r>
              <a:rPr lang="en-US" sz="2400" b="1" dirty="0">
                <a:cs typeface="Arial"/>
              </a:rPr>
              <a:t>stressors</a:t>
            </a:r>
            <a:r>
              <a:rPr lang="en-US" sz="2400" dirty="0">
                <a:cs typeface="Arial"/>
              </a:rPr>
              <a:t>.</a:t>
            </a:r>
            <a:endParaRPr lang="en-US" dirty="0">
              <a:cs typeface="Arial"/>
            </a:endParaRPr>
          </a:p>
        </p:txBody>
      </p:sp>
      <p:pic>
        <p:nvPicPr>
          <p:cNvPr id="6" name="Picture 2" descr="http://secoora.org/wp-content/uploads/sites/default/files/webfm/Horizontal_FullColor_Transparent.png">
            <a:extLst>
              <a:ext uri="{FF2B5EF4-FFF2-40B4-BE49-F238E27FC236}">
                <a16:creationId xmlns:a16="http://schemas.microsoft.com/office/drawing/2014/main" id="{6AC7D9D7-4B6E-A467-F6C5-09A28B660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711" y="6217432"/>
            <a:ext cx="1467774" cy="49862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9743" y="5607832"/>
            <a:ext cx="609600" cy="609600"/>
          </a:xfrm>
          <a:prstGeom prst="rect">
            <a:avLst/>
          </a:prstGeom>
        </p:spPr>
      </p:pic>
    </p:spTree>
    <p:extLst>
      <p:ext uri="{BB962C8B-B14F-4D97-AF65-F5344CB8AC3E}">
        <p14:creationId xmlns:p14="http://schemas.microsoft.com/office/powerpoint/2010/main" val="1337779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GEORGIA BRAND">
      <a:dk1>
        <a:srgbClr val="000000"/>
      </a:dk1>
      <a:lt1>
        <a:srgbClr val="FFFFFF"/>
      </a:lt1>
      <a:dk2>
        <a:srgbClr val="BA0C2F"/>
      </a:dk2>
      <a:lt2>
        <a:srgbClr val="D6D2C4"/>
      </a:lt2>
      <a:accent1>
        <a:srgbClr val="9EA2A2"/>
      </a:accent1>
      <a:accent2>
        <a:srgbClr val="66435A"/>
      </a:accent2>
      <a:accent3>
        <a:srgbClr val="BFB800"/>
      </a:accent3>
      <a:accent4>
        <a:srgbClr val="00677F"/>
      </a:accent4>
      <a:accent5>
        <a:srgbClr val="776E64"/>
      </a:accent5>
      <a:accent6>
        <a:srgbClr val="FFCD00"/>
      </a:accent6>
      <a:hlink>
        <a:srgbClr val="00A3AD"/>
      </a:hlink>
      <a:folHlink>
        <a:srgbClr val="594A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20FFD300-118F-D24A-A282-E27A676A568C}" vid="{CA95C9E3-7F65-6545-8E0F-87B2F9C37CA6}"/>
    </a:ext>
  </a:extLst>
</a:theme>
</file>

<file path=ppt/theme/theme2.xml><?xml version="1.0" encoding="utf-8"?>
<a:theme xmlns:a="http://schemas.openxmlformats.org/drawingml/2006/main" name="Office Theme">
  <a:themeElements>
    <a:clrScheme name="GEORGIA BRAND">
      <a:dk1>
        <a:srgbClr val="000000"/>
      </a:dk1>
      <a:lt1>
        <a:srgbClr val="FFFFFF"/>
      </a:lt1>
      <a:dk2>
        <a:srgbClr val="BA0C2F"/>
      </a:dk2>
      <a:lt2>
        <a:srgbClr val="D6D2C4"/>
      </a:lt2>
      <a:accent1>
        <a:srgbClr val="9EA2A2"/>
      </a:accent1>
      <a:accent2>
        <a:srgbClr val="66435A"/>
      </a:accent2>
      <a:accent3>
        <a:srgbClr val="BFB800"/>
      </a:accent3>
      <a:accent4>
        <a:srgbClr val="00677F"/>
      </a:accent4>
      <a:accent5>
        <a:srgbClr val="776E64"/>
      </a:accent5>
      <a:accent6>
        <a:srgbClr val="FFCD00"/>
      </a:accent6>
      <a:hlink>
        <a:srgbClr val="00A3AD"/>
      </a:hlink>
      <a:folHlink>
        <a:srgbClr val="594A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20FFD300-118F-D24A-A282-E27A676A568C}" vid="{CA95C9E3-7F65-6545-8E0F-87B2F9C37CA6}"/>
    </a:ext>
  </a:extLst>
</a:theme>
</file>

<file path=ppt/theme/theme3.xml><?xml version="1.0" encoding="utf-8"?>
<a:theme xmlns:a="http://schemas.openxmlformats.org/drawingml/2006/main" name="Office Theme">
  <a:themeElements>
    <a:clrScheme name="GEORGIA BRAND">
      <a:dk1>
        <a:srgbClr val="000000"/>
      </a:dk1>
      <a:lt1>
        <a:srgbClr val="FFFFFF"/>
      </a:lt1>
      <a:dk2>
        <a:srgbClr val="BA0C2F"/>
      </a:dk2>
      <a:lt2>
        <a:srgbClr val="D6D2C4"/>
      </a:lt2>
      <a:accent1>
        <a:srgbClr val="9EA2A2"/>
      </a:accent1>
      <a:accent2>
        <a:srgbClr val="66435A"/>
      </a:accent2>
      <a:accent3>
        <a:srgbClr val="BFB800"/>
      </a:accent3>
      <a:accent4>
        <a:srgbClr val="00677F"/>
      </a:accent4>
      <a:accent5>
        <a:srgbClr val="776E64"/>
      </a:accent5>
      <a:accent6>
        <a:srgbClr val="FFCD00"/>
      </a:accent6>
      <a:hlink>
        <a:srgbClr val="00A3AD"/>
      </a:hlink>
      <a:folHlink>
        <a:srgbClr val="594A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20FFD300-118F-D24A-A282-E27A676A568C}" vid="{CA95C9E3-7F65-6545-8E0F-87B2F9C37CA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3AD8694E6D44FA2C0B5D8C8CF84B1" ma:contentTypeVersion="16" ma:contentTypeDescription="Create a new document." ma:contentTypeScope="" ma:versionID="75a6ae2ec4e1aebf4fecc4d756e0e56f">
  <xsd:schema xmlns:xsd="http://www.w3.org/2001/XMLSchema" xmlns:xs="http://www.w3.org/2001/XMLSchema" xmlns:p="http://schemas.microsoft.com/office/2006/metadata/properties" xmlns:ns1="http://schemas.microsoft.com/sharepoint/v3" xmlns:ns3="192ec5ac-53bd-4c6a-8285-b92bf37a403d" xmlns:ns4="fa0b470d-193e-4749-81e6-125b077d7bd1" targetNamespace="http://schemas.microsoft.com/office/2006/metadata/properties" ma:root="true" ma:fieldsID="aefb69c9e33874d676a63a3f7ac93e8b" ns1:_="" ns3:_="" ns4:_="">
    <xsd:import namespace="http://schemas.microsoft.com/sharepoint/v3"/>
    <xsd:import namespace="192ec5ac-53bd-4c6a-8285-b92bf37a403d"/>
    <xsd:import namespace="fa0b470d-193e-4749-81e6-125b077d7bd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1:_ip_UnifiedCompliancePolicyProperties" minOccurs="0"/>
                <xsd:element ref="ns1:_ip_UnifiedCompliancePolicyUIAction" minOccurs="0"/>
                <xsd:element ref="ns4:MediaServiceAutoKeyPoints" minOccurs="0"/>
                <xsd:element ref="ns4:MediaServiceKeyPoints"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2ec5ac-53bd-4c6a-8285-b92bf37a403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0b470d-193e-4749-81e6-125b077d7bd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EA4534A-F758-475A-883A-8CE2B2AD5CA6}">
  <ds:schemaRefs>
    <ds:schemaRef ds:uri="http://schemas.microsoft.com/sharepoint/v3/contenttype/forms"/>
  </ds:schemaRefs>
</ds:datastoreItem>
</file>

<file path=customXml/itemProps2.xml><?xml version="1.0" encoding="utf-8"?>
<ds:datastoreItem xmlns:ds="http://schemas.openxmlformats.org/officeDocument/2006/customXml" ds:itemID="{50D668CE-9A02-41BB-B074-AFFF45BBEBC6}">
  <ds:schemaRefs>
    <ds:schemaRef ds:uri="192ec5ac-53bd-4c6a-8285-b92bf37a403d"/>
    <ds:schemaRef ds:uri="fa0b470d-193e-4749-81e6-125b077d7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7D5B3C-E03E-42C1-B482-FB70633AF89B}">
  <ds:schemaRefs>
    <ds:schemaRef ds:uri="http://purl.org/dc/terms/"/>
    <ds:schemaRef ds:uri="http://schemas.openxmlformats.org/package/2006/metadata/core-properties"/>
    <ds:schemaRef ds:uri="http://schemas.microsoft.com/sharepoint/v3"/>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 ds:uri="fa0b470d-193e-4749-81e6-125b077d7bd1"/>
    <ds:schemaRef ds:uri="192ec5ac-53bd-4c6a-8285-b92bf37a403d"/>
  </ds:schemaRefs>
</ds:datastoreItem>
</file>

<file path=docProps/app.xml><?xml version="1.0" encoding="utf-8"?>
<Properties xmlns="http://schemas.openxmlformats.org/officeDocument/2006/extended-properties" xmlns:vt="http://schemas.openxmlformats.org/officeDocument/2006/docPropsVTypes">
  <Template>2021 MAREX-GASG PPT Template (3)</Template>
  <TotalTime>5</TotalTime>
  <Words>1089</Words>
  <Application>Microsoft Office PowerPoint</Application>
  <PresentationFormat>Widescreen</PresentationFormat>
  <Paragraphs>114</Paragraphs>
  <Slides>16</Slides>
  <Notes>6</Notes>
  <HiddenSlides>0</HiddenSlides>
  <MMClips>15</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dc:creator>
  <cp:lastModifiedBy>Nina</cp:lastModifiedBy>
  <cp:revision>58</cp:revision>
  <dcterms:created xsi:type="dcterms:W3CDTF">2021-09-14T18:05:56Z</dcterms:created>
  <dcterms:modified xsi:type="dcterms:W3CDTF">2023-12-14T05:23:35Z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0x010100CAB3AD8694E6D44FA2C0B5D8C8CF84B1</vt:lpwstr>
  </property>
</Properties>
</file>